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Lst>
  <p:notesMasterIdLst>
    <p:notesMasterId r:id="rId20"/>
  </p:notesMasterIdLst>
  <p:sldIdLst>
    <p:sldId id="256" r:id="rId2"/>
    <p:sldId id="257" r:id="rId3"/>
    <p:sldId id="268" r:id="rId4"/>
    <p:sldId id="258" r:id="rId5"/>
    <p:sldId id="260" r:id="rId6"/>
    <p:sldId id="261" r:id="rId7"/>
    <p:sldId id="262" r:id="rId8"/>
    <p:sldId id="263" r:id="rId9"/>
    <p:sldId id="264" r:id="rId10"/>
    <p:sldId id="269" r:id="rId11"/>
    <p:sldId id="265" r:id="rId12"/>
    <p:sldId id="270" r:id="rId13"/>
    <p:sldId id="271" r:id="rId14"/>
    <p:sldId id="272" r:id="rId15"/>
    <p:sldId id="273" r:id="rId16"/>
    <p:sldId id="274" r:id="rId17"/>
    <p:sldId id="266" r:id="rId18"/>
    <p:sldId id="26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hd ismail" initials="si" lastIdx="5" clrIdx="0">
    <p:extLst>
      <p:ext uri="{19B8F6BF-5375-455C-9EA6-DF929625EA0E}">
        <p15:presenceInfo xmlns:p15="http://schemas.microsoft.com/office/powerpoint/2012/main" userId="be32a72860992e8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20F5E1-731D-4659-8F3D-153B42683F24}" v="2" dt="2021-06-07T21:16:46.9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83166" autoAdjust="0"/>
  </p:normalViewPr>
  <p:slideViewPr>
    <p:cSldViewPr snapToGrid="0">
      <p:cViewPr varScale="1">
        <p:scale>
          <a:sx n="67" d="100"/>
          <a:sy n="67" d="100"/>
        </p:scale>
        <p:origin x="7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d ismail" userId="be32a72860992e85" providerId="LiveId" clId="{8C20F5E1-731D-4659-8F3D-153B42683F24}"/>
    <pc:docChg chg="undo custSel modSld">
      <pc:chgData name="shahd ismail" userId="be32a72860992e85" providerId="LiveId" clId="{8C20F5E1-731D-4659-8F3D-153B42683F24}" dt="2021-06-07T21:18:11.981" v="41" actId="20577"/>
      <pc:docMkLst>
        <pc:docMk/>
      </pc:docMkLst>
      <pc:sldChg chg="modSp mod">
        <pc:chgData name="shahd ismail" userId="be32a72860992e85" providerId="LiveId" clId="{8C20F5E1-731D-4659-8F3D-153B42683F24}" dt="2021-06-07T21:17:36.031" v="38" actId="1076"/>
        <pc:sldMkLst>
          <pc:docMk/>
          <pc:sldMk cId="524251358" sldId="264"/>
        </pc:sldMkLst>
        <pc:spChg chg="mod">
          <ac:chgData name="shahd ismail" userId="be32a72860992e85" providerId="LiveId" clId="{8C20F5E1-731D-4659-8F3D-153B42683F24}" dt="2021-06-07T21:17:28.118" v="36" actId="20577"/>
          <ac:spMkLst>
            <pc:docMk/>
            <pc:sldMk cId="524251358" sldId="264"/>
            <ac:spMk id="6" creationId="{CF8D0461-6F02-45AB-BFD4-21DAFF131606}"/>
          </ac:spMkLst>
        </pc:spChg>
        <pc:spChg chg="mod">
          <ac:chgData name="shahd ismail" userId="be32a72860992e85" providerId="LiveId" clId="{8C20F5E1-731D-4659-8F3D-153B42683F24}" dt="2021-06-07T21:17:31.472" v="37" actId="20577"/>
          <ac:spMkLst>
            <pc:docMk/>
            <pc:sldMk cId="524251358" sldId="264"/>
            <ac:spMk id="11" creationId="{8BE6700A-008C-47A7-BA3E-747A00C1FE6D}"/>
          </ac:spMkLst>
        </pc:spChg>
        <pc:picChg chg="mod">
          <ac:chgData name="shahd ismail" userId="be32a72860992e85" providerId="LiveId" clId="{8C20F5E1-731D-4659-8F3D-153B42683F24}" dt="2021-06-07T21:15:04.235" v="22" actId="1076"/>
          <ac:picMkLst>
            <pc:docMk/>
            <pc:sldMk cId="524251358" sldId="264"/>
            <ac:picMk id="5" creationId="{D296E1D7-C826-4C14-8FBB-3047E448A376}"/>
          </ac:picMkLst>
        </pc:picChg>
        <pc:picChg chg="mod">
          <ac:chgData name="shahd ismail" userId="be32a72860992e85" providerId="LiveId" clId="{8C20F5E1-731D-4659-8F3D-153B42683F24}" dt="2021-06-07T21:17:36.031" v="38" actId="1076"/>
          <ac:picMkLst>
            <pc:docMk/>
            <pc:sldMk cId="524251358" sldId="264"/>
            <ac:picMk id="18" creationId="{F0FA639D-A785-4F50-801F-7B43698FB8CA}"/>
          </ac:picMkLst>
        </pc:picChg>
      </pc:sldChg>
      <pc:sldChg chg="modSp mod">
        <pc:chgData name="shahd ismail" userId="be32a72860992e85" providerId="LiveId" clId="{8C20F5E1-731D-4659-8F3D-153B42683F24}" dt="2021-06-07T21:18:11.981" v="41" actId="20577"/>
        <pc:sldMkLst>
          <pc:docMk/>
          <pc:sldMk cId="2349967431" sldId="266"/>
        </pc:sldMkLst>
        <pc:spChg chg="mod">
          <ac:chgData name="shahd ismail" userId="be32a72860992e85" providerId="LiveId" clId="{8C20F5E1-731D-4659-8F3D-153B42683F24}" dt="2021-06-07T21:18:11.981" v="41" actId="20577"/>
          <ac:spMkLst>
            <pc:docMk/>
            <pc:sldMk cId="2349967431" sldId="266"/>
            <ac:spMk id="4" creationId="{4C2EC2D2-5197-455B-93A6-AE26640A06C8}"/>
          </ac:spMkLst>
        </pc:spChg>
      </pc:sldChg>
      <pc:sldChg chg="modSp mod">
        <pc:chgData name="shahd ismail" userId="be32a72860992e85" providerId="LiveId" clId="{8C20F5E1-731D-4659-8F3D-153B42683F24}" dt="2021-06-07T21:12:52.786" v="0" actId="1076"/>
        <pc:sldMkLst>
          <pc:docMk/>
          <pc:sldMk cId="85145719" sldId="269"/>
        </pc:sldMkLst>
        <pc:spChg chg="mod">
          <ac:chgData name="shahd ismail" userId="be32a72860992e85" providerId="LiveId" clId="{8C20F5E1-731D-4659-8F3D-153B42683F24}" dt="2021-06-07T21:12:52.786" v="0" actId="1076"/>
          <ac:spMkLst>
            <pc:docMk/>
            <pc:sldMk cId="85145719" sldId="269"/>
            <ac:spMk id="11" creationId="{8BE6700A-008C-47A7-BA3E-747A00C1FE6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A9460F-898B-4153-8071-1D9630AFB036}" type="datetimeFigureOut">
              <a:rPr lang="en-US" smtClean="0"/>
              <a:t>6/7/2021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7C16F-288B-4A0B-A434-525522201B93}" type="slidenum">
              <a:rPr lang="en-US" smtClean="0"/>
              <a:t>‹#›</a:t>
            </a:fld>
            <a:endParaRPr lang="en-US"/>
          </a:p>
        </p:txBody>
      </p:sp>
    </p:spTree>
    <p:extLst>
      <p:ext uri="{BB962C8B-B14F-4D97-AF65-F5344CB8AC3E}">
        <p14:creationId xmlns:p14="http://schemas.microsoft.com/office/powerpoint/2010/main" val="3246637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77C16F-288B-4A0B-A434-525522201B93}" type="slidenum">
              <a:rPr lang="en-US" smtClean="0"/>
              <a:t>1</a:t>
            </a:fld>
            <a:endParaRPr lang="en-US"/>
          </a:p>
        </p:txBody>
      </p:sp>
    </p:spTree>
    <p:extLst>
      <p:ext uri="{BB962C8B-B14F-4D97-AF65-F5344CB8AC3E}">
        <p14:creationId xmlns:p14="http://schemas.microsoft.com/office/powerpoint/2010/main" val="826532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77C16F-288B-4A0B-A434-525522201B93}" type="slidenum">
              <a:rPr lang="en-US" smtClean="0"/>
              <a:t>17</a:t>
            </a:fld>
            <a:endParaRPr lang="en-US"/>
          </a:p>
        </p:txBody>
      </p:sp>
    </p:spTree>
    <p:extLst>
      <p:ext uri="{BB962C8B-B14F-4D97-AF65-F5344CB8AC3E}">
        <p14:creationId xmlns:p14="http://schemas.microsoft.com/office/powerpoint/2010/main" val="1547153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Known as Undifferentiated Thyroid Cancer because the cells doesn’t behave or look like normal thyroid cells.</a:t>
            </a:r>
          </a:p>
          <a:p>
            <a:r>
              <a:rPr lang="en-US" dirty="0"/>
              <a:t>Cause of Thyroid Cancer is unknown but, in some cases, it can arise in differentiated thyroid cancers such as papillary or follicular thyroid cancers. ( Well-differentiated thyroid cancers degenerates and turn into anaplastic thyroid cancer)</a:t>
            </a:r>
          </a:p>
          <a:p>
            <a:endParaRPr lang="en-US" dirty="0"/>
          </a:p>
          <a:p>
            <a:r>
              <a:rPr lang="en-US" dirty="0"/>
              <a:t>Picture( Cancer is found in the thyroid and the tumor can be any size. Cancer spreads out throughout and nearby the lymph nodes)</a:t>
            </a:r>
          </a:p>
          <a:p>
            <a:r>
              <a:rPr lang="en-US" dirty="0"/>
              <a:t>Once anaplastic cancer grows quick which can happen in weeks, this can cause symptoms like difficult swallowing, food/pills getting stuck when they swallow, sometimes difficulty breathing when laid flat. Patients with this type of cancer feel like they have a rock-hard mass.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https://www.thyroid.org/anaplastic-thyroid-cancer/#:~:text=Anaplastic%20thyroid%20cancer%20is%20the,the%20age%20of%2060%20years.</a:t>
            </a:r>
          </a:p>
          <a:p>
            <a:endParaRPr lang="en-US" dirty="0"/>
          </a:p>
          <a:p>
            <a:r>
              <a:rPr lang="en-US" dirty="0"/>
              <a:t> </a:t>
            </a:r>
          </a:p>
          <a:p>
            <a:endParaRPr lang="en-US" dirty="0"/>
          </a:p>
        </p:txBody>
      </p:sp>
      <p:sp>
        <p:nvSpPr>
          <p:cNvPr id="4" name="Slide Number Placeholder 3"/>
          <p:cNvSpPr>
            <a:spLocks noGrp="1"/>
          </p:cNvSpPr>
          <p:nvPr>
            <p:ph type="sldNum" sz="quarter" idx="5"/>
          </p:nvPr>
        </p:nvSpPr>
        <p:spPr/>
        <p:txBody>
          <a:bodyPr/>
          <a:lstStyle/>
          <a:p>
            <a:fld id="{8377C16F-288B-4A0B-A434-525522201B93}" type="slidenum">
              <a:rPr lang="en-US" smtClean="0"/>
              <a:t>2</a:t>
            </a:fld>
            <a:endParaRPr lang="en-US"/>
          </a:p>
        </p:txBody>
      </p:sp>
    </p:spTree>
    <p:extLst>
      <p:ext uri="{BB962C8B-B14F-4D97-AF65-F5344CB8AC3E}">
        <p14:creationId xmlns:p14="http://schemas.microsoft.com/office/powerpoint/2010/main" val="2592705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Anaplastic Thyroid Tissue; Tumor cells starts growing in solid clusters, however some tumors are in the shape of spindles </a:t>
            </a:r>
          </a:p>
          <a:p>
            <a:endParaRPr lang="en-US" dirty="0"/>
          </a:p>
          <a:p>
            <a:r>
              <a:rPr lang="en-US" dirty="0"/>
              <a:t>https://columbiasurgery.org/conditions-and-treatments/anaplastic-thyroid-cancer</a:t>
            </a:r>
          </a:p>
          <a:p>
            <a:endParaRPr lang="en-US" dirty="0"/>
          </a:p>
        </p:txBody>
      </p:sp>
      <p:sp>
        <p:nvSpPr>
          <p:cNvPr id="4" name="Slide Number Placeholder 3"/>
          <p:cNvSpPr>
            <a:spLocks noGrp="1"/>
          </p:cNvSpPr>
          <p:nvPr>
            <p:ph type="sldNum" sz="quarter" idx="5"/>
          </p:nvPr>
        </p:nvSpPr>
        <p:spPr/>
        <p:txBody>
          <a:bodyPr/>
          <a:lstStyle/>
          <a:p>
            <a:fld id="{8377C16F-288B-4A0B-A434-525522201B93}" type="slidenum">
              <a:rPr lang="en-US" smtClean="0"/>
              <a:t>3</a:t>
            </a:fld>
            <a:endParaRPr lang="en-US"/>
          </a:p>
        </p:txBody>
      </p:sp>
    </p:spTree>
    <p:extLst>
      <p:ext uri="{BB962C8B-B14F-4D97-AF65-F5344CB8AC3E}">
        <p14:creationId xmlns:p14="http://schemas.microsoft.com/office/powerpoint/2010/main" val="3040032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able to research the drugs used to treat Anaplastic Thyroid Cancer and figured out the protein target the medications were able to bind to. And use this to later design molecules that also bind to the same proteins but in higher binding affinity and low toxicity potential</a:t>
            </a:r>
          </a:p>
        </p:txBody>
      </p:sp>
      <p:sp>
        <p:nvSpPr>
          <p:cNvPr id="4" name="Slide Number Placeholder 3"/>
          <p:cNvSpPr>
            <a:spLocks noGrp="1"/>
          </p:cNvSpPr>
          <p:nvPr>
            <p:ph type="sldNum" sz="quarter" idx="5"/>
          </p:nvPr>
        </p:nvSpPr>
        <p:spPr/>
        <p:txBody>
          <a:bodyPr/>
          <a:lstStyle/>
          <a:p>
            <a:fld id="{8377C16F-288B-4A0B-A434-525522201B93}" type="slidenum">
              <a:rPr lang="en-US" smtClean="0"/>
              <a:t>4</a:t>
            </a:fld>
            <a:endParaRPr lang="en-US"/>
          </a:p>
        </p:txBody>
      </p:sp>
    </p:spTree>
    <p:extLst>
      <p:ext uri="{BB962C8B-B14F-4D97-AF65-F5344CB8AC3E}">
        <p14:creationId xmlns:p14="http://schemas.microsoft.com/office/powerpoint/2010/main" val="15517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77C16F-288B-4A0B-A434-525522201B93}" type="slidenum">
              <a:rPr lang="en-US" smtClean="0"/>
              <a:t>5</a:t>
            </a:fld>
            <a:endParaRPr lang="en-US"/>
          </a:p>
        </p:txBody>
      </p:sp>
    </p:spTree>
    <p:extLst>
      <p:ext uri="{BB962C8B-B14F-4D97-AF65-F5344CB8AC3E}">
        <p14:creationId xmlns:p14="http://schemas.microsoft.com/office/powerpoint/2010/main" val="333277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11 runs helps with generating a better sampling </a:t>
            </a:r>
          </a:p>
          <a:p>
            <a:pPr marL="228600" indent="-228600">
              <a:buAutoNum type="arabicParenR"/>
            </a:pPr>
            <a:r>
              <a:rPr lang="en-US" dirty="0"/>
              <a:t>With the Help of professor Anderson we were able to determine the Kd Values </a:t>
            </a:r>
          </a:p>
          <a:p>
            <a:pPr marL="228600" indent="-228600">
              <a:buAutoNum type="arabicParenR"/>
            </a:pPr>
            <a:r>
              <a:rPr lang="en-US" dirty="0"/>
              <a:t>Drug compound should be absorbed across the </a:t>
            </a:r>
            <a:r>
              <a:rPr lang="en-US" dirty="0" err="1"/>
              <a:t>instistine</a:t>
            </a:r>
            <a:r>
              <a:rPr lang="en-US" dirty="0"/>
              <a:t> so that it can taken by mouth , drug compound should not be carcinogenic(cancer causing) to humans</a:t>
            </a:r>
          </a:p>
          <a:p>
            <a:pPr marL="228600" indent="-228600">
              <a:buAutoNum type="arabicParenR"/>
            </a:pPr>
            <a:r>
              <a:rPr lang="en-US" dirty="0"/>
              <a:t>Successful compounds are predicted to be taken by the moth and aren’t carcinogenic </a:t>
            </a:r>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8377C16F-288B-4A0B-A434-525522201B93}" type="slidenum">
              <a:rPr lang="en-US" smtClean="0"/>
              <a:t>6</a:t>
            </a:fld>
            <a:endParaRPr lang="en-US"/>
          </a:p>
        </p:txBody>
      </p:sp>
    </p:spTree>
    <p:extLst>
      <p:ext uri="{BB962C8B-B14F-4D97-AF65-F5344CB8AC3E}">
        <p14:creationId xmlns:p14="http://schemas.microsoft.com/office/powerpoint/2010/main" val="2989814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Smaller the Kd value the stronger the interaction between the ligand and the protein </a:t>
            </a:r>
          </a:p>
          <a:p>
            <a:r>
              <a:rPr lang="en-US" dirty="0" err="1"/>
              <a:t>kD</a:t>
            </a:r>
            <a:r>
              <a:rPr lang="en-US" dirty="0"/>
              <a:t> less than 1000nM is very good ,</a:t>
            </a:r>
          </a:p>
          <a:p>
            <a:endParaRPr lang="en-US" dirty="0"/>
          </a:p>
          <a:p>
            <a:r>
              <a:rPr lang="en-US" dirty="0"/>
              <a:t>0 for Ames meant they aren’t carcinogenic </a:t>
            </a:r>
          </a:p>
          <a:p>
            <a:r>
              <a:rPr lang="en-US" dirty="0"/>
              <a:t>1 for HIA meant they can be absorbed from the gastrointestinal tract into the general circulation = can be taken by the mouth</a:t>
            </a:r>
          </a:p>
          <a:p>
            <a:endParaRPr lang="en-US" dirty="0"/>
          </a:p>
          <a:p>
            <a:endParaRPr lang="en-US" dirty="0"/>
          </a:p>
        </p:txBody>
      </p:sp>
      <p:sp>
        <p:nvSpPr>
          <p:cNvPr id="4" name="Slide Number Placeholder 3"/>
          <p:cNvSpPr>
            <a:spLocks noGrp="1"/>
          </p:cNvSpPr>
          <p:nvPr>
            <p:ph type="sldNum" sz="quarter" idx="5"/>
          </p:nvPr>
        </p:nvSpPr>
        <p:spPr/>
        <p:txBody>
          <a:bodyPr/>
          <a:lstStyle/>
          <a:p>
            <a:fld id="{8377C16F-288B-4A0B-A434-525522201B93}" type="slidenum">
              <a:rPr lang="en-US" smtClean="0"/>
              <a:t>8</a:t>
            </a:fld>
            <a:endParaRPr lang="en-US"/>
          </a:p>
        </p:txBody>
      </p:sp>
    </p:spTree>
    <p:extLst>
      <p:ext uri="{BB962C8B-B14F-4D97-AF65-F5344CB8AC3E}">
        <p14:creationId xmlns:p14="http://schemas.microsoft.com/office/powerpoint/2010/main" val="4273746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77C16F-288B-4A0B-A434-525522201B93}" type="slidenum">
              <a:rPr lang="en-US" smtClean="0"/>
              <a:t>9</a:t>
            </a:fld>
            <a:endParaRPr lang="en-US"/>
          </a:p>
        </p:txBody>
      </p:sp>
    </p:spTree>
    <p:extLst>
      <p:ext uri="{BB962C8B-B14F-4D97-AF65-F5344CB8AC3E}">
        <p14:creationId xmlns:p14="http://schemas.microsoft.com/office/powerpoint/2010/main" val="290336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77C16F-288B-4A0B-A434-525522201B93}" type="slidenum">
              <a:rPr lang="en-US" smtClean="0"/>
              <a:t>11</a:t>
            </a:fld>
            <a:endParaRPr lang="en-US"/>
          </a:p>
        </p:txBody>
      </p:sp>
    </p:spTree>
    <p:extLst>
      <p:ext uri="{BB962C8B-B14F-4D97-AF65-F5344CB8AC3E}">
        <p14:creationId xmlns:p14="http://schemas.microsoft.com/office/powerpoint/2010/main" val="1078801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6/7/2021</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2111978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6/7/2021</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02893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6/7/2021</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597296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6/7/2021</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2113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6/7/2021</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507083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6/7/2021</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136607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6/7/2021</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668564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6/7/2021</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21697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6/7/2021</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500858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6/7/2021</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773726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6/7/2021</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906519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solidFill>
              </a:defRPr>
            </a:lvl1pPr>
          </a:lstStyle>
          <a:p>
            <a:fld id="{F4D57BDD-E64A-4D27-8978-82FFCA18A12C}" type="datetimeFigureOut">
              <a:rPr lang="en-US" smtClean="0"/>
              <a:pPr/>
              <a:t>6/7/2021</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4042467454"/>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75" r:id="rId6"/>
    <p:sldLayoutId id="2147483668" r:id="rId7"/>
    <p:sldLayoutId id="2147483664" r:id="rId8"/>
    <p:sldLayoutId id="2147483665" r:id="rId9"/>
    <p:sldLayoutId id="2147483674" r:id="rId10"/>
    <p:sldLayoutId id="21474836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thyroid.org/anaplastic-thyroid-cancer/#:~:text=Anaplastic%20thyroid%20cancer%20is%20the,the%20age%20of%2060%20years"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mesh of blue lines and verticies">
            <a:extLst>
              <a:ext uri="{FF2B5EF4-FFF2-40B4-BE49-F238E27FC236}">
                <a16:creationId xmlns:a16="http://schemas.microsoft.com/office/drawing/2014/main" id="{07C9F76F-AD15-4B83-AE62-94E2518759AB}"/>
              </a:ext>
            </a:extLst>
          </p:cNvPr>
          <p:cNvPicPr>
            <a:picLocks noChangeAspect="1"/>
          </p:cNvPicPr>
          <p:nvPr/>
        </p:nvPicPr>
        <p:blipFill rotWithShape="1">
          <a:blip r:embed="rId3"/>
          <a:srcRect l="5172" r="3276" b="-1"/>
          <a:stretch/>
        </p:blipFill>
        <p:spPr>
          <a:xfrm>
            <a:off x="20" y="10"/>
            <a:ext cx="12191435" cy="6857989"/>
          </a:xfrm>
          <a:prstGeom prst="rect">
            <a:avLst/>
          </a:prstGeom>
        </p:spPr>
      </p:pic>
      <p:sp>
        <p:nvSpPr>
          <p:cNvPr id="21" name="Rectangle 17">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AA418-75D7-485E-BF81-07E0E780C15D}"/>
              </a:ext>
            </a:extLst>
          </p:cNvPr>
          <p:cNvSpPr>
            <a:spLocks noGrp="1"/>
          </p:cNvSpPr>
          <p:nvPr>
            <p:ph type="ctrTitle"/>
          </p:nvPr>
        </p:nvSpPr>
        <p:spPr>
          <a:xfrm>
            <a:off x="704851" y="1036979"/>
            <a:ext cx="5334000" cy="3535018"/>
          </a:xfrm>
        </p:spPr>
        <p:txBody>
          <a:bodyPr anchor="ctr">
            <a:normAutofit/>
          </a:bodyPr>
          <a:lstStyle/>
          <a:p>
            <a:pPr algn="l"/>
            <a:r>
              <a:rPr lang="en-US" sz="5000" dirty="0">
                <a:solidFill>
                  <a:srgbClr val="FFFFFF"/>
                </a:solidFill>
              </a:rPr>
              <a:t>Using De Novo Ligand to Discover Protein Inhibitors to Treat Anaplastic Thyroid Cancer</a:t>
            </a:r>
          </a:p>
        </p:txBody>
      </p:sp>
      <p:sp>
        <p:nvSpPr>
          <p:cNvPr id="3" name="Subtitle 2">
            <a:extLst>
              <a:ext uri="{FF2B5EF4-FFF2-40B4-BE49-F238E27FC236}">
                <a16:creationId xmlns:a16="http://schemas.microsoft.com/office/drawing/2014/main" id="{788605F5-8BDA-484B-B91D-A26CE536FEF9}"/>
              </a:ext>
            </a:extLst>
          </p:cNvPr>
          <p:cNvSpPr>
            <a:spLocks noGrp="1"/>
          </p:cNvSpPr>
          <p:nvPr>
            <p:ph type="subTitle" idx="1"/>
          </p:nvPr>
        </p:nvSpPr>
        <p:spPr>
          <a:xfrm>
            <a:off x="761737" y="5094878"/>
            <a:ext cx="5334000" cy="762000"/>
          </a:xfrm>
        </p:spPr>
        <p:txBody>
          <a:bodyPr anchor="t">
            <a:normAutofit/>
          </a:bodyPr>
          <a:lstStyle/>
          <a:p>
            <a:pPr algn="l"/>
            <a:r>
              <a:rPr lang="en-US" dirty="0">
                <a:solidFill>
                  <a:srgbClr val="FFFFFF"/>
                </a:solidFill>
              </a:rPr>
              <a:t>By: Shahd Ismail and Dr. Anderson</a:t>
            </a:r>
          </a:p>
        </p:txBody>
      </p:sp>
    </p:spTree>
    <p:extLst>
      <p:ext uri="{BB962C8B-B14F-4D97-AF65-F5344CB8AC3E}">
        <p14:creationId xmlns:p14="http://schemas.microsoft.com/office/powerpoint/2010/main" val="114217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dur="indefinite" nodeType="mainSeq"/>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Blurred lights against a blue background">
            <a:extLst>
              <a:ext uri="{FF2B5EF4-FFF2-40B4-BE49-F238E27FC236}">
                <a16:creationId xmlns:a16="http://schemas.microsoft.com/office/drawing/2014/main" id="{F0FA639D-A785-4F50-801F-7B43698FB8CA}"/>
              </a:ext>
            </a:extLst>
          </p:cNvPr>
          <p:cNvPicPr>
            <a:picLocks noChangeAspect="1"/>
          </p:cNvPicPr>
          <p:nvPr/>
        </p:nvPicPr>
        <p:blipFill rotWithShape="1">
          <a:blip r:embed="rId2"/>
          <a:srcRect t="11230" r="1" b="6350"/>
          <a:stretch/>
        </p:blipFill>
        <p:spPr>
          <a:xfrm>
            <a:off x="20" y="10"/>
            <a:ext cx="12191435" cy="6857989"/>
          </a:xfrm>
          <a:prstGeom prst="rect">
            <a:avLst/>
          </a:prstGeom>
        </p:spPr>
      </p:pic>
      <p:sp>
        <p:nvSpPr>
          <p:cNvPr id="24" name="Rectangle 23">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E9FA3C-E121-440C-BEEA-40820A746222}"/>
              </a:ext>
            </a:extLst>
          </p:cNvPr>
          <p:cNvSpPr>
            <a:spLocks noGrp="1"/>
          </p:cNvSpPr>
          <p:nvPr>
            <p:ph type="title"/>
          </p:nvPr>
        </p:nvSpPr>
        <p:spPr>
          <a:xfrm>
            <a:off x="0" y="0"/>
            <a:ext cx="6840334" cy="1374525"/>
          </a:xfrm>
        </p:spPr>
        <p:txBody>
          <a:bodyPr vert="horz" lIns="91440" tIns="45720" rIns="91440" bIns="45720" rtlCol="0" anchor="ctr" anchorCtr="0">
            <a:normAutofit/>
          </a:bodyPr>
          <a:lstStyle/>
          <a:p>
            <a:r>
              <a:rPr lang="en-US" sz="4800" dirty="0">
                <a:solidFill>
                  <a:srgbClr val="FFFFFF"/>
                </a:solidFill>
              </a:rPr>
              <a:t>Images of Ligands Part 2</a:t>
            </a:r>
          </a:p>
        </p:txBody>
      </p:sp>
      <p:sp>
        <p:nvSpPr>
          <p:cNvPr id="6" name="TextBox 5">
            <a:extLst>
              <a:ext uri="{FF2B5EF4-FFF2-40B4-BE49-F238E27FC236}">
                <a16:creationId xmlns:a16="http://schemas.microsoft.com/office/drawing/2014/main" id="{CF8D0461-6F02-45AB-BFD4-21DAFF131606}"/>
              </a:ext>
            </a:extLst>
          </p:cNvPr>
          <p:cNvSpPr txBox="1"/>
          <p:nvPr/>
        </p:nvSpPr>
        <p:spPr>
          <a:xfrm>
            <a:off x="0" y="5872125"/>
            <a:ext cx="1712803" cy="523220"/>
          </a:xfrm>
          <a:prstGeom prst="rect">
            <a:avLst/>
          </a:prstGeom>
          <a:noFill/>
        </p:spPr>
        <p:txBody>
          <a:bodyPr wrap="square" rtlCol="0">
            <a:spAutoFit/>
          </a:bodyPr>
          <a:lstStyle/>
          <a:p>
            <a:r>
              <a:rPr lang="en-US" sz="2800" b="1" dirty="0"/>
              <a:t>Ligand 6</a:t>
            </a:r>
          </a:p>
        </p:txBody>
      </p:sp>
      <p:sp>
        <p:nvSpPr>
          <p:cNvPr id="11" name="TextBox 10">
            <a:extLst>
              <a:ext uri="{FF2B5EF4-FFF2-40B4-BE49-F238E27FC236}">
                <a16:creationId xmlns:a16="http://schemas.microsoft.com/office/drawing/2014/main" id="{8BE6700A-008C-47A7-BA3E-747A00C1FE6D}"/>
              </a:ext>
            </a:extLst>
          </p:cNvPr>
          <p:cNvSpPr txBox="1"/>
          <p:nvPr/>
        </p:nvSpPr>
        <p:spPr>
          <a:xfrm>
            <a:off x="5177655" y="4239829"/>
            <a:ext cx="2483501" cy="523220"/>
          </a:xfrm>
          <a:prstGeom prst="rect">
            <a:avLst/>
          </a:prstGeom>
          <a:noFill/>
        </p:spPr>
        <p:txBody>
          <a:bodyPr wrap="square" rtlCol="0">
            <a:spAutoFit/>
          </a:bodyPr>
          <a:lstStyle/>
          <a:p>
            <a:r>
              <a:rPr lang="en-US" sz="2800" b="1" dirty="0"/>
              <a:t>Ligand 7</a:t>
            </a:r>
          </a:p>
        </p:txBody>
      </p:sp>
      <p:sp>
        <p:nvSpPr>
          <p:cNvPr id="19" name="TextBox 18">
            <a:extLst>
              <a:ext uri="{FF2B5EF4-FFF2-40B4-BE49-F238E27FC236}">
                <a16:creationId xmlns:a16="http://schemas.microsoft.com/office/drawing/2014/main" id="{E3E1AE00-1B42-4F48-B743-DA90BF8370B7}"/>
              </a:ext>
            </a:extLst>
          </p:cNvPr>
          <p:cNvSpPr txBox="1"/>
          <p:nvPr/>
        </p:nvSpPr>
        <p:spPr>
          <a:xfrm>
            <a:off x="9803194" y="2969367"/>
            <a:ext cx="1479176" cy="523220"/>
          </a:xfrm>
          <a:prstGeom prst="rect">
            <a:avLst/>
          </a:prstGeom>
          <a:noFill/>
        </p:spPr>
        <p:txBody>
          <a:bodyPr wrap="square" rtlCol="0">
            <a:spAutoFit/>
          </a:bodyPr>
          <a:lstStyle/>
          <a:p>
            <a:r>
              <a:rPr lang="en-US" sz="2800" b="1" dirty="0"/>
              <a:t>Ligand 8</a:t>
            </a:r>
          </a:p>
        </p:txBody>
      </p:sp>
      <p:sp>
        <p:nvSpPr>
          <p:cNvPr id="23" name="TextBox 22">
            <a:extLst>
              <a:ext uri="{FF2B5EF4-FFF2-40B4-BE49-F238E27FC236}">
                <a16:creationId xmlns:a16="http://schemas.microsoft.com/office/drawing/2014/main" id="{FAA78B76-5D73-424B-B5DC-6917E121E296}"/>
              </a:ext>
            </a:extLst>
          </p:cNvPr>
          <p:cNvSpPr txBox="1"/>
          <p:nvPr/>
        </p:nvSpPr>
        <p:spPr>
          <a:xfrm>
            <a:off x="9259514" y="6395345"/>
            <a:ext cx="2126680" cy="523220"/>
          </a:xfrm>
          <a:prstGeom prst="rect">
            <a:avLst/>
          </a:prstGeom>
          <a:noFill/>
        </p:spPr>
        <p:txBody>
          <a:bodyPr wrap="square" rtlCol="0">
            <a:spAutoFit/>
          </a:bodyPr>
          <a:lstStyle/>
          <a:p>
            <a:r>
              <a:rPr lang="en-US" sz="2800" b="1" dirty="0"/>
              <a:t>Ligand 10</a:t>
            </a:r>
          </a:p>
        </p:txBody>
      </p:sp>
      <p:pic>
        <p:nvPicPr>
          <p:cNvPr id="4" name="Picture 3" descr="Diagram&#10;&#10;Description automatically generated">
            <a:extLst>
              <a:ext uri="{FF2B5EF4-FFF2-40B4-BE49-F238E27FC236}">
                <a16:creationId xmlns:a16="http://schemas.microsoft.com/office/drawing/2014/main" id="{14DDE58E-3E81-4029-964B-B609C5ACF8CF}"/>
              </a:ext>
            </a:extLst>
          </p:cNvPr>
          <p:cNvPicPr>
            <a:picLocks noChangeAspect="1"/>
          </p:cNvPicPr>
          <p:nvPr/>
        </p:nvPicPr>
        <p:blipFill>
          <a:blip r:embed="rId3"/>
          <a:stretch>
            <a:fillRect/>
          </a:stretch>
        </p:blipFill>
        <p:spPr>
          <a:xfrm>
            <a:off x="11346" y="2397279"/>
            <a:ext cx="4035938" cy="3437965"/>
          </a:xfrm>
          <a:prstGeom prst="rect">
            <a:avLst/>
          </a:prstGeom>
        </p:spPr>
      </p:pic>
      <p:pic>
        <p:nvPicPr>
          <p:cNvPr id="8" name="Picture 7" descr="Diagram&#10;&#10;Description automatically generated">
            <a:extLst>
              <a:ext uri="{FF2B5EF4-FFF2-40B4-BE49-F238E27FC236}">
                <a16:creationId xmlns:a16="http://schemas.microsoft.com/office/drawing/2014/main" id="{1E1779A3-538B-4F3D-B8F8-5EEBDF294C36}"/>
              </a:ext>
            </a:extLst>
          </p:cNvPr>
          <p:cNvPicPr>
            <a:picLocks noChangeAspect="1"/>
          </p:cNvPicPr>
          <p:nvPr/>
        </p:nvPicPr>
        <p:blipFill>
          <a:blip r:embed="rId4"/>
          <a:stretch>
            <a:fillRect/>
          </a:stretch>
        </p:blipFill>
        <p:spPr>
          <a:xfrm>
            <a:off x="4153250" y="1366264"/>
            <a:ext cx="3818380" cy="2873565"/>
          </a:xfrm>
          <a:prstGeom prst="rect">
            <a:avLst/>
          </a:prstGeom>
        </p:spPr>
      </p:pic>
      <p:pic>
        <p:nvPicPr>
          <p:cNvPr id="12" name="Picture 11" descr="Diagram&#10;&#10;Description automatically generated">
            <a:extLst>
              <a:ext uri="{FF2B5EF4-FFF2-40B4-BE49-F238E27FC236}">
                <a16:creationId xmlns:a16="http://schemas.microsoft.com/office/drawing/2014/main" id="{3462E839-B1E8-4C07-AE2C-181391DAD608}"/>
              </a:ext>
            </a:extLst>
          </p:cNvPr>
          <p:cNvPicPr>
            <a:picLocks noChangeAspect="1"/>
          </p:cNvPicPr>
          <p:nvPr/>
        </p:nvPicPr>
        <p:blipFill>
          <a:blip r:embed="rId5"/>
          <a:stretch>
            <a:fillRect/>
          </a:stretch>
        </p:blipFill>
        <p:spPr>
          <a:xfrm>
            <a:off x="8077596" y="0"/>
            <a:ext cx="4103058" cy="2969369"/>
          </a:xfrm>
          <a:prstGeom prst="rect">
            <a:avLst/>
          </a:prstGeom>
        </p:spPr>
      </p:pic>
      <p:pic>
        <p:nvPicPr>
          <p:cNvPr id="14" name="Picture 13" descr="Diagram&#10;&#10;Description automatically generated">
            <a:extLst>
              <a:ext uri="{FF2B5EF4-FFF2-40B4-BE49-F238E27FC236}">
                <a16:creationId xmlns:a16="http://schemas.microsoft.com/office/drawing/2014/main" id="{B26E9D04-AF3F-4E9E-815C-CC6110198988}"/>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8322602" y="3575554"/>
            <a:ext cx="3802258" cy="2886390"/>
          </a:xfrm>
          <a:prstGeom prst="rect">
            <a:avLst/>
          </a:prstGeom>
        </p:spPr>
      </p:pic>
    </p:spTree>
    <p:extLst>
      <p:ext uri="{BB962C8B-B14F-4D97-AF65-F5344CB8AC3E}">
        <p14:creationId xmlns:p14="http://schemas.microsoft.com/office/powerpoint/2010/main" val="85145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EA2B7-483A-4787-BECF-083ADDEBE3D5}"/>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4600"/>
              <a:t>Ligand 2 bound to the receptor</a:t>
            </a:r>
          </a:p>
        </p:txBody>
      </p:sp>
      <p:pic>
        <p:nvPicPr>
          <p:cNvPr id="9" name="Content Placeholder 8" descr="A picture containing diagram&#10;&#10;Description automatically generated">
            <a:extLst>
              <a:ext uri="{FF2B5EF4-FFF2-40B4-BE49-F238E27FC236}">
                <a16:creationId xmlns:a16="http://schemas.microsoft.com/office/drawing/2014/main" id="{CFAE26C4-280B-47E8-B35A-BB519AB9F1B8}"/>
              </a:ext>
            </a:extLst>
          </p:cNvPr>
          <p:cNvPicPr>
            <a:picLocks noGrp="1" noChangeAspect="1"/>
          </p:cNvPicPr>
          <p:nvPr>
            <p:ph idx="1"/>
          </p:nvPr>
        </p:nvPicPr>
        <p:blipFill rotWithShape="1">
          <a:blip r:embed="rId3"/>
          <a:srcRect r="476" b="-1"/>
          <a:stretch/>
        </p:blipFill>
        <p:spPr>
          <a:xfrm>
            <a:off x="4232495" y="8"/>
            <a:ext cx="10138413"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29" name="Group 22">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24" name="Freeform: Shape 23">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4">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35898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BFD6B4-A976-4D16-BDA5-E24CC42A0113}"/>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4600"/>
              <a:t>Ligand 3 bound to the receptor</a:t>
            </a:r>
          </a:p>
        </p:txBody>
      </p:sp>
      <p:pic>
        <p:nvPicPr>
          <p:cNvPr id="5" name="Content Placeholder 4" descr="A picture containing vegetable&#10;&#10;Description automatically generated">
            <a:extLst>
              <a:ext uri="{FF2B5EF4-FFF2-40B4-BE49-F238E27FC236}">
                <a16:creationId xmlns:a16="http://schemas.microsoft.com/office/drawing/2014/main" id="{0EEED422-1713-4FC9-9F96-938EBC9870E1}"/>
              </a:ext>
            </a:extLst>
          </p:cNvPr>
          <p:cNvPicPr>
            <a:picLocks noGrp="1" noChangeAspect="1"/>
          </p:cNvPicPr>
          <p:nvPr>
            <p:ph idx="1"/>
          </p:nvPr>
        </p:nvPicPr>
        <p:blipFill rotWithShape="1">
          <a:blip r:embed="rId2"/>
          <a:srcRect t="15246" r="1" b="6349"/>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5" name="Group 14">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6" name="Freeform: Shape 15">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400989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4B7DC-D4DE-4BC3-ADD8-6D37892E45D0}"/>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4600"/>
              <a:t>Ligand 6 bound to the receptor</a:t>
            </a:r>
          </a:p>
        </p:txBody>
      </p:sp>
      <p:pic>
        <p:nvPicPr>
          <p:cNvPr id="5" name="Content Placeholder 4">
            <a:extLst>
              <a:ext uri="{FF2B5EF4-FFF2-40B4-BE49-F238E27FC236}">
                <a16:creationId xmlns:a16="http://schemas.microsoft.com/office/drawing/2014/main" id="{67B6C15B-CC9F-4DF1-ADC2-BC4915F199B8}"/>
              </a:ext>
            </a:extLst>
          </p:cNvPr>
          <p:cNvPicPr>
            <a:picLocks noGrp="1" noChangeAspect="1"/>
          </p:cNvPicPr>
          <p:nvPr>
            <p:ph idx="1"/>
          </p:nvPr>
        </p:nvPicPr>
        <p:blipFill rotWithShape="1">
          <a:blip r:embed="rId2"/>
          <a:srcRect t="12791" r="-1" b="10741"/>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8" name="Group 11">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3" name="Freeform: Shape 12">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367925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A3F02-F89E-4A09-B2B0-B173E51CFBC8}"/>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4600"/>
              <a:t>Ligand 7 bound to the receptor</a:t>
            </a:r>
          </a:p>
        </p:txBody>
      </p:sp>
      <p:pic>
        <p:nvPicPr>
          <p:cNvPr id="5" name="Content Placeholder 4" descr="A picture containing pepper, vegetable, several&#10;&#10;Description automatically generated">
            <a:extLst>
              <a:ext uri="{FF2B5EF4-FFF2-40B4-BE49-F238E27FC236}">
                <a16:creationId xmlns:a16="http://schemas.microsoft.com/office/drawing/2014/main" id="{849EB22F-13E1-4A58-B0F1-062FC5EC81EC}"/>
              </a:ext>
            </a:extLst>
          </p:cNvPr>
          <p:cNvPicPr>
            <a:picLocks noGrp="1" noChangeAspect="1"/>
          </p:cNvPicPr>
          <p:nvPr>
            <p:ph idx="1"/>
          </p:nvPr>
        </p:nvPicPr>
        <p:blipFill rotWithShape="1">
          <a:blip r:embed="rId2"/>
          <a:srcRect t="11682" r="2" b="8190"/>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2" name="Group 11">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3" name="Freeform: Shape 12">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453738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F6120A-068E-402E-829F-AC26B4AF6030}"/>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4600"/>
              <a:t>Ligand 8 bound to the receptor</a:t>
            </a:r>
          </a:p>
        </p:txBody>
      </p:sp>
      <p:pic>
        <p:nvPicPr>
          <p:cNvPr id="5" name="Content Placeholder 4" descr="Diagram&#10;&#10;Description automatically generated with low confidence">
            <a:extLst>
              <a:ext uri="{FF2B5EF4-FFF2-40B4-BE49-F238E27FC236}">
                <a16:creationId xmlns:a16="http://schemas.microsoft.com/office/drawing/2014/main" id="{DFFA6AE8-1DE8-4C08-A2DD-A644B8AEB762}"/>
              </a:ext>
            </a:extLst>
          </p:cNvPr>
          <p:cNvPicPr>
            <a:picLocks noGrp="1" noChangeAspect="1"/>
          </p:cNvPicPr>
          <p:nvPr>
            <p:ph idx="1"/>
          </p:nvPr>
        </p:nvPicPr>
        <p:blipFill rotWithShape="1">
          <a:blip r:embed="rId2"/>
          <a:srcRect t="7849" r="1" b="1"/>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2" name="Group 11">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3" name="Freeform: Shape 12">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715601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616125-2092-4F00-82D8-491344346257}"/>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4600"/>
              <a:t>Ligand 10 bound to the receptor</a:t>
            </a:r>
          </a:p>
        </p:txBody>
      </p:sp>
      <p:pic>
        <p:nvPicPr>
          <p:cNvPr id="5" name="Content Placeholder 4" descr="A picture containing several&#10;&#10;Description automatically generated">
            <a:extLst>
              <a:ext uri="{FF2B5EF4-FFF2-40B4-BE49-F238E27FC236}">
                <a16:creationId xmlns:a16="http://schemas.microsoft.com/office/drawing/2014/main" id="{5BE27351-4D79-47F4-AA67-3F17676665CF}"/>
              </a:ext>
            </a:extLst>
          </p:cNvPr>
          <p:cNvPicPr>
            <a:picLocks noGrp="1" noChangeAspect="1"/>
          </p:cNvPicPr>
          <p:nvPr>
            <p:ph idx="1"/>
          </p:nvPr>
        </p:nvPicPr>
        <p:blipFill rotWithShape="1">
          <a:blip r:embed="rId2"/>
          <a:srcRect t="23532" r="-1" b="-1"/>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2" name="Group 11">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3" name="Freeform: Shape 12">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3003814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08179F-0FBE-4F5D-A9BA-BED2E42EF613}"/>
              </a:ext>
            </a:extLst>
          </p:cNvPr>
          <p:cNvSpPr>
            <a:spLocks noGrp="1"/>
          </p:cNvSpPr>
          <p:nvPr>
            <p:ph type="title"/>
          </p:nvPr>
        </p:nvSpPr>
        <p:spPr>
          <a:xfrm>
            <a:off x="1523999" y="579623"/>
            <a:ext cx="10668000" cy="2318431"/>
          </a:xfrm>
        </p:spPr>
        <p:txBody>
          <a:bodyPr vert="horz" lIns="91440" tIns="45720" rIns="91440" bIns="45720" rtlCol="0" anchor="b" anchorCtr="0">
            <a:normAutofit/>
          </a:bodyPr>
          <a:lstStyle/>
          <a:p>
            <a:r>
              <a:rPr lang="en-US" sz="8000" dirty="0"/>
              <a:t>Conclusion</a:t>
            </a:r>
          </a:p>
        </p:txBody>
      </p:sp>
      <p:sp>
        <p:nvSpPr>
          <p:cNvPr id="10" name="Freeform: Shape 9">
            <a:extLst>
              <a:ext uri="{FF2B5EF4-FFF2-40B4-BE49-F238E27FC236}">
                <a16:creationId xmlns:a16="http://schemas.microsoft.com/office/drawing/2014/main" id="{ABF902DF-A3FF-4803-9779-F222B2A8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6E4B737-02C7-4E4A-B46C-1EC18F59CD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25664" cy="1709180"/>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tx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oup 13">
            <a:extLst>
              <a:ext uri="{FF2B5EF4-FFF2-40B4-BE49-F238E27FC236}">
                <a16:creationId xmlns:a16="http://schemas.microsoft.com/office/drawing/2014/main" id="{B92D19ED-1A05-473D-A7EB-F9E31AAF94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739305" cy="1775939"/>
            <a:chOff x="1" y="1"/>
            <a:chExt cx="9739305" cy="1775939"/>
          </a:xfrm>
        </p:grpSpPr>
        <p:sp>
          <p:nvSpPr>
            <p:cNvPr id="15" name="Freeform: Shape 14">
              <a:extLst>
                <a:ext uri="{FF2B5EF4-FFF2-40B4-BE49-F238E27FC236}">
                  <a16:creationId xmlns:a16="http://schemas.microsoft.com/office/drawing/2014/main" id="{5316762B-6EB0-4F1D-904A-0BBC21221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5F5A924-2A9B-4949-8F1F-DB06FF5A7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4C2EC2D2-5197-455B-93A6-AE26640A06C8}"/>
              </a:ext>
            </a:extLst>
          </p:cNvPr>
          <p:cNvSpPr txBox="1"/>
          <p:nvPr/>
        </p:nvSpPr>
        <p:spPr>
          <a:xfrm>
            <a:off x="1165653" y="3254292"/>
            <a:ext cx="8736229" cy="2677656"/>
          </a:xfrm>
          <a:prstGeom prst="rect">
            <a:avLst/>
          </a:prstGeom>
          <a:noFill/>
        </p:spPr>
        <p:txBody>
          <a:bodyPr wrap="square" rtlCol="0">
            <a:spAutoFit/>
          </a:bodyPr>
          <a:lstStyle/>
          <a:p>
            <a:r>
              <a:rPr lang="en-US" sz="2800" dirty="0"/>
              <a:t>Run 2,3,5,6,7,8,10,11 were great binders since they all had higher affinity with a Kd value below 1000nM. However, ligands 1,4, and 9 had affinity's that were greater then 1000nM making them weak binders. Ligands 2,3,6,7,8 and 10 would inhibit my protein since they can be taken by mouth, aren’t carcinogenic and have higher affinity. </a:t>
            </a:r>
          </a:p>
        </p:txBody>
      </p:sp>
    </p:spTree>
    <p:extLst>
      <p:ext uri="{BB962C8B-B14F-4D97-AF65-F5344CB8AC3E}">
        <p14:creationId xmlns:p14="http://schemas.microsoft.com/office/powerpoint/2010/main" val="2349967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18F67E-2053-4AE9-9BEC-519B25EE66BC}"/>
              </a:ext>
            </a:extLst>
          </p:cNvPr>
          <p:cNvSpPr>
            <a:spLocks noGrp="1"/>
          </p:cNvSpPr>
          <p:nvPr>
            <p:ph type="title"/>
          </p:nvPr>
        </p:nvSpPr>
        <p:spPr>
          <a:xfrm>
            <a:off x="761999" y="1021079"/>
            <a:ext cx="10667999" cy="1086018"/>
          </a:xfrm>
        </p:spPr>
        <p:txBody>
          <a:bodyPr anchor="ctr">
            <a:normAutofit/>
          </a:bodyPr>
          <a:lstStyle/>
          <a:p>
            <a:pPr algn="ctr"/>
            <a:r>
              <a:rPr lang="en-US" dirty="0"/>
              <a:t>Work Cited</a:t>
            </a:r>
            <a:endParaRPr lang="en-US"/>
          </a:p>
        </p:txBody>
      </p:sp>
      <p:sp>
        <p:nvSpPr>
          <p:cNvPr id="10" name="Freeform: Shape 9">
            <a:extLst>
              <a:ext uri="{FF2B5EF4-FFF2-40B4-BE49-F238E27FC236}">
                <a16:creationId xmlns:a16="http://schemas.microsoft.com/office/drawing/2014/main" id="{280CBF0E-1AF1-4F17-84A3-89E3F964A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367198"/>
            <a:ext cx="12192000" cy="82296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34676D8-D37A-4610-BBFB-A1DC26D52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367198"/>
            <a:ext cx="12192000" cy="82296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DCB6F22-6546-4BE5-837C-44A33EB5A2C3}"/>
              </a:ext>
            </a:extLst>
          </p:cNvPr>
          <p:cNvSpPr>
            <a:spLocks noGrp="1"/>
          </p:cNvSpPr>
          <p:nvPr>
            <p:ph idx="1"/>
          </p:nvPr>
        </p:nvSpPr>
        <p:spPr>
          <a:xfrm>
            <a:off x="2407920" y="3299198"/>
            <a:ext cx="7376160" cy="2796802"/>
          </a:xfrm>
        </p:spPr>
        <p:txBody>
          <a:bodyPr>
            <a:normAutofit/>
          </a:bodyPr>
          <a:lstStyle/>
          <a:p>
            <a:pPr algn="ctr"/>
            <a:r>
              <a:rPr lang="en-US" dirty="0">
                <a:hlinkClick r:id="rId3"/>
              </a:rPr>
              <a:t>https://www.thyroid.org/anaplastic-thyroid-cancer/#:~:text=Anaplastic%20thyroid%20cancer%20is%20the,the%20age%20of%2060%20years</a:t>
            </a:r>
            <a:r>
              <a:rPr lang="en-US" dirty="0"/>
              <a:t>.</a:t>
            </a:r>
          </a:p>
          <a:p>
            <a:pPr algn="ctr"/>
            <a:r>
              <a:rPr lang="en-US" dirty="0"/>
              <a:t>https://columbiasurgery.org/conditions-and-treatments/anaplastic-thyroid-cancer</a:t>
            </a:r>
          </a:p>
          <a:p>
            <a:pPr algn="ctr"/>
            <a:endParaRPr lang="en-US" dirty="0"/>
          </a:p>
        </p:txBody>
      </p:sp>
    </p:spTree>
    <p:extLst>
      <p:ext uri="{BB962C8B-B14F-4D97-AF65-F5344CB8AC3E}">
        <p14:creationId xmlns:p14="http://schemas.microsoft.com/office/powerpoint/2010/main" val="2332671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FF3F07-5622-483B-9ACF-741A94262FF0}"/>
              </a:ext>
            </a:extLst>
          </p:cNvPr>
          <p:cNvSpPr>
            <a:spLocks noGrp="1"/>
          </p:cNvSpPr>
          <p:nvPr>
            <p:ph type="title"/>
          </p:nvPr>
        </p:nvSpPr>
        <p:spPr>
          <a:xfrm>
            <a:off x="762000" y="1009650"/>
            <a:ext cx="4400549" cy="1857375"/>
          </a:xfrm>
        </p:spPr>
        <p:txBody>
          <a:bodyPr anchor="b">
            <a:normAutofit/>
          </a:bodyPr>
          <a:lstStyle/>
          <a:p>
            <a:r>
              <a:rPr lang="en-US" dirty="0"/>
              <a:t>Anaplastic Thyroid Cancer</a:t>
            </a:r>
          </a:p>
        </p:txBody>
      </p:sp>
      <p:pic>
        <p:nvPicPr>
          <p:cNvPr id="1026" name="Picture 2" descr="Stage IVB anaplastic thyroid cancer (1); drawing shows cancer in the thyroid gland and nearby lymph nodes.">
            <a:extLst>
              <a:ext uri="{FF2B5EF4-FFF2-40B4-BE49-F238E27FC236}">
                <a16:creationId xmlns:a16="http://schemas.microsoft.com/office/drawing/2014/main" id="{FF46A4A8-B17D-47C4-9DA5-006D5F3FD7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78" r="7258"/>
          <a:stretch/>
        </p:blipFill>
        <p:spPr bwMode="auto">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noFill/>
          <a:effectLst>
            <a:outerShdw blurRad="381000" dist="152400" dir="10800000" algn="tr" rotWithShape="0">
              <a:prstClr val="black">
                <a:alpha val="10000"/>
              </a:prstClr>
            </a:outerShdw>
          </a:effectLst>
          <a:extLst>
            <a:ext uri="{909E8E84-426E-40DD-AFC4-6F175D3DCCD1}">
              <a14:hiddenFill xmlns:a14="http://schemas.microsoft.com/office/drawing/2010/main">
                <a:solidFill>
                  <a:srgbClr val="FFFFFF"/>
                </a:solidFill>
              </a14:hiddenFill>
            </a:ext>
          </a:extLst>
        </p:spPr>
      </p:pic>
      <p:grpSp>
        <p:nvGrpSpPr>
          <p:cNvPr id="139" name="Group 138">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40" name="Freeform: Shape 139">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1" name="Freeform: Shape 140">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BCD770E4-80FB-4AD9-85C3-A4140B943B1D}"/>
              </a:ext>
            </a:extLst>
          </p:cNvPr>
          <p:cNvSpPr>
            <a:spLocks noGrp="1"/>
          </p:cNvSpPr>
          <p:nvPr>
            <p:ph idx="1"/>
          </p:nvPr>
        </p:nvSpPr>
        <p:spPr>
          <a:xfrm>
            <a:off x="762000" y="3109956"/>
            <a:ext cx="4400549" cy="3167019"/>
          </a:xfrm>
        </p:spPr>
        <p:txBody>
          <a:bodyPr anchor="t">
            <a:normAutofit/>
          </a:bodyPr>
          <a:lstStyle/>
          <a:p>
            <a:r>
              <a:rPr lang="en-US" sz="2200" dirty="0"/>
              <a:t>Fastest growing and most hostile of all cancers</a:t>
            </a:r>
          </a:p>
          <a:p>
            <a:r>
              <a:rPr lang="en-US" sz="2200" dirty="0"/>
              <a:t>Undifferentiated Thyroid Cancer</a:t>
            </a:r>
          </a:p>
          <a:p>
            <a:r>
              <a:rPr lang="en-US" sz="2200" dirty="0"/>
              <a:t>Cause of it is unknown</a:t>
            </a:r>
          </a:p>
          <a:p>
            <a:r>
              <a:rPr lang="en-US" sz="2200" dirty="0"/>
              <a:t>Rare, found in less than 2% of patients</a:t>
            </a:r>
          </a:p>
          <a:p>
            <a:r>
              <a:rPr lang="en-US" sz="2200" dirty="0"/>
              <a:t>Commonly in those over 60 years of age</a:t>
            </a:r>
          </a:p>
          <a:p>
            <a:endParaRPr lang="en-US" sz="2200" dirty="0"/>
          </a:p>
        </p:txBody>
      </p:sp>
    </p:spTree>
    <p:extLst>
      <p:ext uri="{BB962C8B-B14F-4D97-AF65-F5344CB8AC3E}">
        <p14:creationId xmlns:p14="http://schemas.microsoft.com/office/powerpoint/2010/main" val="3220060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1. Normal thyroid tissue">
            <a:extLst>
              <a:ext uri="{FF2B5EF4-FFF2-40B4-BE49-F238E27FC236}">
                <a16:creationId xmlns:a16="http://schemas.microsoft.com/office/drawing/2014/main" id="{F0AB9F5F-93BF-48A5-B783-AE3C92CC4D5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9481" y="1561651"/>
            <a:ext cx="4878484" cy="34306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g 2. Anaplastic thyroid cancer tissue. The tumor cells grow in solid clusters. Some of the tumor cells are spindle shaped.">
            <a:extLst>
              <a:ext uri="{FF2B5EF4-FFF2-40B4-BE49-F238E27FC236}">
                <a16:creationId xmlns:a16="http://schemas.microsoft.com/office/drawing/2014/main" id="{0AE3A484-0AD8-4301-8E40-443C84B88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036" y="1561651"/>
            <a:ext cx="4738325" cy="34203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F8F02C1-DA48-4D5E-8B52-A8D703F245C3}"/>
              </a:ext>
            </a:extLst>
          </p:cNvPr>
          <p:cNvSpPr txBox="1"/>
          <p:nvPr/>
        </p:nvSpPr>
        <p:spPr>
          <a:xfrm>
            <a:off x="1010462" y="873279"/>
            <a:ext cx="4180102" cy="523220"/>
          </a:xfrm>
          <a:prstGeom prst="rect">
            <a:avLst/>
          </a:prstGeom>
          <a:noFill/>
        </p:spPr>
        <p:txBody>
          <a:bodyPr wrap="square" rtlCol="0">
            <a:spAutoFit/>
          </a:bodyPr>
          <a:lstStyle/>
          <a:p>
            <a:r>
              <a:rPr lang="en-US" sz="2800" b="1" dirty="0"/>
              <a:t>Normal Thyroid Tissue </a:t>
            </a:r>
          </a:p>
        </p:txBody>
      </p:sp>
      <p:sp>
        <p:nvSpPr>
          <p:cNvPr id="5" name="TextBox 4">
            <a:extLst>
              <a:ext uri="{FF2B5EF4-FFF2-40B4-BE49-F238E27FC236}">
                <a16:creationId xmlns:a16="http://schemas.microsoft.com/office/drawing/2014/main" id="{57A9F60C-6F53-45D3-87AE-A11CA7829BDE}"/>
              </a:ext>
            </a:extLst>
          </p:cNvPr>
          <p:cNvSpPr txBox="1"/>
          <p:nvPr/>
        </p:nvSpPr>
        <p:spPr>
          <a:xfrm>
            <a:off x="7001438" y="873279"/>
            <a:ext cx="4471987" cy="523220"/>
          </a:xfrm>
          <a:prstGeom prst="rect">
            <a:avLst/>
          </a:prstGeom>
          <a:noFill/>
        </p:spPr>
        <p:txBody>
          <a:bodyPr wrap="square" rtlCol="0">
            <a:spAutoFit/>
          </a:bodyPr>
          <a:lstStyle/>
          <a:p>
            <a:r>
              <a:rPr lang="en-US" sz="2800" b="1" dirty="0"/>
              <a:t>Anaplastic Thyroid Tissue</a:t>
            </a:r>
          </a:p>
        </p:txBody>
      </p:sp>
      <p:sp>
        <p:nvSpPr>
          <p:cNvPr id="6" name="TextBox 5">
            <a:extLst>
              <a:ext uri="{FF2B5EF4-FFF2-40B4-BE49-F238E27FC236}">
                <a16:creationId xmlns:a16="http://schemas.microsoft.com/office/drawing/2014/main" id="{044B4F3B-DD7C-414B-B4A5-6FC7A31A3F16}"/>
              </a:ext>
            </a:extLst>
          </p:cNvPr>
          <p:cNvSpPr txBox="1"/>
          <p:nvPr/>
        </p:nvSpPr>
        <p:spPr>
          <a:xfrm>
            <a:off x="5741895" y="2844225"/>
            <a:ext cx="1495873" cy="584775"/>
          </a:xfrm>
          <a:prstGeom prst="rect">
            <a:avLst/>
          </a:prstGeom>
          <a:noFill/>
        </p:spPr>
        <p:txBody>
          <a:bodyPr wrap="square" rtlCol="0">
            <a:spAutoFit/>
          </a:bodyPr>
          <a:lstStyle/>
          <a:p>
            <a:r>
              <a:rPr lang="en-US" sz="3200" dirty="0"/>
              <a:t>VS</a:t>
            </a:r>
            <a:endParaRPr lang="en-US" dirty="0"/>
          </a:p>
        </p:txBody>
      </p:sp>
    </p:spTree>
    <p:extLst>
      <p:ext uri="{BB962C8B-B14F-4D97-AF65-F5344CB8AC3E}">
        <p14:creationId xmlns:p14="http://schemas.microsoft.com/office/powerpoint/2010/main" val="4096860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648ED110-4482-40CA-9CCB-3A3DF37D55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142518"/>
            <a:ext cx="10455568" cy="715482"/>
            <a:chOff x="0" y="6142518"/>
            <a:chExt cx="10455568" cy="715482"/>
          </a:xfrm>
          <a:effectLst>
            <a:outerShdw blurRad="381000" dist="152400" dir="16200000" algn="ctr" rotWithShape="0">
              <a:srgbClr val="000000">
                <a:alpha val="10000"/>
              </a:srgbClr>
            </a:outerShdw>
          </a:effectLst>
        </p:grpSpPr>
        <p:sp>
          <p:nvSpPr>
            <p:cNvPr id="24" name="Freeform: Shape 23">
              <a:extLst>
                <a:ext uri="{FF2B5EF4-FFF2-40B4-BE49-F238E27FC236}">
                  <a16:creationId xmlns:a16="http://schemas.microsoft.com/office/drawing/2014/main" id="{246D154F-9E4F-4BAB-9E27-642EAB2EA5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7789" y="6848400"/>
              <a:ext cx="153399" cy="9600"/>
            </a:xfrm>
            <a:custGeom>
              <a:avLst/>
              <a:gdLst>
                <a:gd name="connsiteX0" fmla="*/ 92746 w 153399"/>
                <a:gd name="connsiteY0" fmla="*/ 43 h 9600"/>
                <a:gd name="connsiteX1" fmla="*/ 144918 w 153399"/>
                <a:gd name="connsiteY1" fmla="*/ 6433 h 9600"/>
                <a:gd name="connsiteX2" fmla="*/ 153399 w 153399"/>
                <a:gd name="connsiteY2" fmla="*/ 9600 h 9600"/>
                <a:gd name="connsiteX3" fmla="*/ 0 w 153399"/>
                <a:gd name="connsiteY3" fmla="*/ 9600 h 9600"/>
                <a:gd name="connsiteX4" fmla="*/ 26678 w 153399"/>
                <a:gd name="connsiteY4" fmla="*/ 6286 h 9600"/>
                <a:gd name="connsiteX5" fmla="*/ 92746 w 153399"/>
                <a:gd name="connsiteY5" fmla="*/ 43 h 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399" h="9600">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oup 24">
              <a:extLst>
                <a:ext uri="{FF2B5EF4-FFF2-40B4-BE49-F238E27FC236}">
                  <a16:creationId xmlns:a16="http://schemas.microsoft.com/office/drawing/2014/main" id="{064496DF-E0AD-4FB8-B8B5-EE1502F1603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6142518"/>
              <a:ext cx="10455568" cy="715481"/>
              <a:chOff x="0" y="0"/>
              <a:chExt cx="10455568" cy="715481"/>
            </a:xfrm>
          </p:grpSpPr>
          <p:sp>
            <p:nvSpPr>
              <p:cNvPr id="26" name="Freeform: Shape 25">
                <a:extLst>
                  <a:ext uri="{FF2B5EF4-FFF2-40B4-BE49-F238E27FC236}">
                    <a16:creationId xmlns:a16="http://schemas.microsoft.com/office/drawing/2014/main" id="{50C3D9EF-A4AC-4717-9584-617E7F3AD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C880BB0-FB1C-4D74-B566-0D32733346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4" name="Table 4">
            <a:extLst>
              <a:ext uri="{FF2B5EF4-FFF2-40B4-BE49-F238E27FC236}">
                <a16:creationId xmlns:a16="http://schemas.microsoft.com/office/drawing/2014/main" id="{111C00E5-73A9-4A8A-9615-0E2D95332A90}"/>
              </a:ext>
            </a:extLst>
          </p:cNvPr>
          <p:cNvGraphicFramePr>
            <a:graphicFrameLocks noGrp="1"/>
          </p:cNvGraphicFramePr>
          <p:nvPr>
            <p:extLst>
              <p:ext uri="{D42A27DB-BD31-4B8C-83A1-F6EECF244321}">
                <p14:modId xmlns:p14="http://schemas.microsoft.com/office/powerpoint/2010/main" val="556900743"/>
              </p:ext>
            </p:extLst>
          </p:nvPr>
        </p:nvGraphicFramePr>
        <p:xfrm>
          <a:off x="1712056" y="2060620"/>
          <a:ext cx="8214794" cy="2621280"/>
        </p:xfrm>
        <a:graphic>
          <a:graphicData uri="http://schemas.openxmlformats.org/drawingml/2006/table">
            <a:tbl>
              <a:tblPr firstRow="1" bandRow="1">
                <a:tableStyleId>{22838BEF-8BB2-4498-84A7-C5851F593DF1}</a:tableStyleId>
              </a:tblPr>
              <a:tblGrid>
                <a:gridCol w="4107397">
                  <a:extLst>
                    <a:ext uri="{9D8B030D-6E8A-4147-A177-3AD203B41FA5}">
                      <a16:colId xmlns:a16="http://schemas.microsoft.com/office/drawing/2014/main" val="693390986"/>
                    </a:ext>
                  </a:extLst>
                </a:gridCol>
                <a:gridCol w="4107397">
                  <a:extLst>
                    <a:ext uri="{9D8B030D-6E8A-4147-A177-3AD203B41FA5}">
                      <a16:colId xmlns:a16="http://schemas.microsoft.com/office/drawing/2014/main" val="2103305599"/>
                    </a:ext>
                  </a:extLst>
                </a:gridCol>
              </a:tblGrid>
              <a:tr h="6387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err="1"/>
                        <a:t>Fosbretabulin</a:t>
                      </a:r>
                      <a:r>
                        <a:rPr lang="en-US" sz="2200" b="1" dirty="0"/>
                        <a:t> </a:t>
                      </a:r>
                    </a:p>
                    <a:p>
                      <a:endParaRPr lang="en-US" sz="2200" b="1" dirty="0"/>
                    </a:p>
                  </a:txBody>
                  <a:tcPr/>
                </a:tc>
                <a:tc>
                  <a:txBody>
                    <a:bodyPr/>
                    <a:lstStyle/>
                    <a:p>
                      <a:r>
                        <a:rPr lang="en-US" sz="2200" b="1" kern="1200" dirty="0">
                          <a:solidFill>
                            <a:schemeClr val="dk1"/>
                          </a:solidFill>
                          <a:effectLst/>
                          <a:latin typeface="+mn-lt"/>
                          <a:ea typeface="+mn-ea"/>
                          <a:cs typeface="+mn-cs"/>
                        </a:rPr>
                        <a:t>β-tubulin with K</a:t>
                      </a:r>
                      <a:r>
                        <a:rPr lang="en-US" sz="2200" b="1" kern="1200" baseline="-25000" dirty="0">
                          <a:solidFill>
                            <a:schemeClr val="dk1"/>
                          </a:solidFill>
                          <a:effectLst/>
                          <a:latin typeface="+mn-lt"/>
                          <a:ea typeface="+mn-ea"/>
                          <a:cs typeface="+mn-cs"/>
                        </a:rPr>
                        <a:t>d</a:t>
                      </a:r>
                      <a:r>
                        <a:rPr lang="en-US" sz="2200" b="1" kern="1200" dirty="0">
                          <a:solidFill>
                            <a:schemeClr val="dk1"/>
                          </a:solidFill>
                          <a:effectLst/>
                          <a:latin typeface="+mn-lt"/>
                          <a:ea typeface="+mn-ea"/>
                          <a:cs typeface="+mn-cs"/>
                        </a:rPr>
                        <a:t> of 0.4 </a:t>
                      </a:r>
                      <a:r>
                        <a:rPr lang="en-US" sz="2200" b="1" kern="1200" dirty="0" err="1">
                          <a:solidFill>
                            <a:schemeClr val="dk1"/>
                          </a:solidFill>
                          <a:effectLst/>
                          <a:latin typeface="+mn-lt"/>
                          <a:ea typeface="+mn-ea"/>
                          <a:cs typeface="+mn-cs"/>
                        </a:rPr>
                        <a:t>μM</a:t>
                      </a:r>
                      <a:r>
                        <a:rPr lang="en-US" sz="2200" b="1" kern="1200" dirty="0">
                          <a:solidFill>
                            <a:schemeClr val="dk1"/>
                          </a:solidFill>
                          <a:effectLst/>
                          <a:latin typeface="+mn-lt"/>
                          <a:ea typeface="+mn-ea"/>
                          <a:cs typeface="+mn-cs"/>
                        </a:rPr>
                        <a:t> in a cell-free assay</a:t>
                      </a:r>
                      <a:endParaRPr lang="en-US" sz="2200" b="1" dirty="0"/>
                    </a:p>
                  </a:txBody>
                  <a:tcPr/>
                </a:tc>
                <a:extLst>
                  <a:ext uri="{0D108BD9-81ED-4DB2-BD59-A6C34878D82A}">
                    <a16:rowId xmlns:a16="http://schemas.microsoft.com/office/drawing/2014/main" val="2747240492"/>
                  </a:ext>
                </a:extLst>
              </a:tr>
              <a:tr h="6313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t>Bortezomib</a:t>
                      </a:r>
                    </a:p>
                    <a:p>
                      <a:endParaRPr lang="en-US" sz="2200" b="1" dirty="0"/>
                    </a:p>
                  </a:txBody>
                  <a:tcPr/>
                </a:tc>
                <a:tc>
                  <a:txBody>
                    <a:bodyPr/>
                    <a:lstStyle/>
                    <a:p>
                      <a:r>
                        <a:rPr lang="en-US" sz="2200" b="1" kern="1200" dirty="0">
                          <a:solidFill>
                            <a:schemeClr val="dk1"/>
                          </a:solidFill>
                          <a:effectLst/>
                          <a:latin typeface="+mn-lt"/>
                          <a:ea typeface="+mn-ea"/>
                          <a:cs typeface="+mn-cs"/>
                        </a:rPr>
                        <a:t>CT-L subunit of the proteasome</a:t>
                      </a:r>
                    </a:p>
                    <a:p>
                      <a:r>
                        <a:rPr lang="en-US" sz="2200" b="1" kern="1200" dirty="0">
                          <a:solidFill>
                            <a:schemeClr val="dk1"/>
                          </a:solidFill>
                          <a:effectLst/>
                          <a:latin typeface="+mn-lt"/>
                          <a:ea typeface="+mn-ea"/>
                          <a:cs typeface="+mn-cs"/>
                        </a:rPr>
                        <a:t>C-L and T-L subunits with lower affinity</a:t>
                      </a:r>
                      <a:endParaRPr lang="en-US" sz="2200" b="1" dirty="0"/>
                    </a:p>
                  </a:txBody>
                  <a:tcPr/>
                </a:tc>
                <a:extLst>
                  <a:ext uri="{0D108BD9-81ED-4DB2-BD59-A6C34878D82A}">
                    <a16:rowId xmlns:a16="http://schemas.microsoft.com/office/drawing/2014/main" val="3789572518"/>
                  </a:ext>
                </a:extLst>
              </a:tr>
              <a:tr h="0">
                <a:tc>
                  <a:txBody>
                    <a:bodyPr/>
                    <a:lstStyle/>
                    <a:p>
                      <a:r>
                        <a:rPr lang="en-US" sz="2200" b="1" dirty="0"/>
                        <a:t>TNF-Related Apoptosis Induced Ligand(TRAIL</a:t>
                      </a:r>
                    </a:p>
                  </a:txBody>
                  <a:tcPr/>
                </a:tc>
                <a:tc>
                  <a:txBody>
                    <a:bodyPr/>
                    <a:lstStyle/>
                    <a:p>
                      <a:r>
                        <a:rPr lang="en-US" sz="2200" b="1" kern="1200" dirty="0">
                          <a:solidFill>
                            <a:schemeClr val="dk1"/>
                          </a:solidFill>
                          <a:effectLst/>
                          <a:latin typeface="+mn-lt"/>
                          <a:ea typeface="+mn-ea"/>
                          <a:cs typeface="+mn-cs"/>
                        </a:rPr>
                        <a:t>recruits pro-caspase-8 which leads to its activation</a:t>
                      </a:r>
                      <a:endParaRPr lang="en-US" sz="2200" b="1" dirty="0"/>
                    </a:p>
                  </a:txBody>
                  <a:tcPr/>
                </a:tc>
                <a:extLst>
                  <a:ext uri="{0D108BD9-81ED-4DB2-BD59-A6C34878D82A}">
                    <a16:rowId xmlns:a16="http://schemas.microsoft.com/office/drawing/2014/main" val="1810137335"/>
                  </a:ext>
                </a:extLst>
              </a:tr>
            </a:tbl>
          </a:graphicData>
        </a:graphic>
      </p:graphicFrame>
      <p:graphicFrame>
        <p:nvGraphicFramePr>
          <p:cNvPr id="18" name="Table 18">
            <a:extLst>
              <a:ext uri="{FF2B5EF4-FFF2-40B4-BE49-F238E27FC236}">
                <a16:creationId xmlns:a16="http://schemas.microsoft.com/office/drawing/2014/main" id="{CF6EB85C-8C46-41FE-B648-B84CC7DF10A7}"/>
              </a:ext>
            </a:extLst>
          </p:cNvPr>
          <p:cNvGraphicFramePr>
            <a:graphicFrameLocks noGrp="1"/>
          </p:cNvGraphicFramePr>
          <p:nvPr>
            <p:extLst>
              <p:ext uri="{D42A27DB-BD31-4B8C-83A1-F6EECF244321}">
                <p14:modId xmlns:p14="http://schemas.microsoft.com/office/powerpoint/2010/main" val="1441268421"/>
              </p:ext>
            </p:extLst>
          </p:nvPr>
        </p:nvGraphicFramePr>
        <p:xfrm>
          <a:off x="1712056" y="1268138"/>
          <a:ext cx="8214792" cy="792480"/>
        </p:xfrm>
        <a:graphic>
          <a:graphicData uri="http://schemas.openxmlformats.org/drawingml/2006/table">
            <a:tbl>
              <a:tblPr firstRow="1" bandRow="1">
                <a:tableStyleId>{7DF18680-E054-41AD-8BC1-D1AEF772440D}</a:tableStyleId>
              </a:tblPr>
              <a:tblGrid>
                <a:gridCol w="4107396">
                  <a:extLst>
                    <a:ext uri="{9D8B030D-6E8A-4147-A177-3AD203B41FA5}">
                      <a16:colId xmlns:a16="http://schemas.microsoft.com/office/drawing/2014/main" val="2407081082"/>
                    </a:ext>
                  </a:extLst>
                </a:gridCol>
                <a:gridCol w="4107396">
                  <a:extLst>
                    <a:ext uri="{9D8B030D-6E8A-4147-A177-3AD203B41FA5}">
                      <a16:colId xmlns:a16="http://schemas.microsoft.com/office/drawing/2014/main" val="2005247336"/>
                    </a:ext>
                  </a:extLst>
                </a:gridCol>
              </a:tblGrid>
              <a:tr h="5779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t>Medication</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Protein Target</a:t>
                      </a:r>
                    </a:p>
                    <a:p>
                      <a:endParaRPr lang="en-US" dirty="0"/>
                    </a:p>
                  </a:txBody>
                  <a:tcPr/>
                </a:tc>
                <a:extLst>
                  <a:ext uri="{0D108BD9-81ED-4DB2-BD59-A6C34878D82A}">
                    <a16:rowId xmlns:a16="http://schemas.microsoft.com/office/drawing/2014/main" val="3653612042"/>
                  </a:ext>
                </a:extLst>
              </a:tr>
            </a:tbl>
          </a:graphicData>
        </a:graphic>
      </p:graphicFrame>
    </p:spTree>
    <p:extLst>
      <p:ext uri="{BB962C8B-B14F-4D97-AF65-F5344CB8AC3E}">
        <p14:creationId xmlns:p14="http://schemas.microsoft.com/office/powerpoint/2010/main" val="2384517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ny question marks on black background">
            <a:extLst>
              <a:ext uri="{FF2B5EF4-FFF2-40B4-BE49-F238E27FC236}">
                <a16:creationId xmlns:a16="http://schemas.microsoft.com/office/drawing/2014/main" id="{B381B228-9A97-405C-9B87-288143C8692C}"/>
              </a:ext>
            </a:extLst>
          </p:cNvPr>
          <p:cNvPicPr>
            <a:picLocks noChangeAspect="1"/>
          </p:cNvPicPr>
          <p:nvPr/>
        </p:nvPicPr>
        <p:blipFill rotWithShape="1">
          <a:blip r:embed="rId3"/>
          <a:srcRect t="7783" r="1" b="1"/>
          <a:stretch/>
        </p:blipFill>
        <p:spPr>
          <a:xfrm>
            <a:off x="-1" y="-2383"/>
            <a:ext cx="12191435" cy="6857989"/>
          </a:xfrm>
          <a:prstGeom prst="rect">
            <a:avLst/>
          </a:prstGeom>
        </p:spPr>
      </p:pic>
      <p:sp>
        <p:nvSpPr>
          <p:cNvPr id="20" name="Rectangle 19">
            <a:extLst>
              <a:ext uri="{FF2B5EF4-FFF2-40B4-BE49-F238E27FC236}">
                <a16:creationId xmlns:a16="http://schemas.microsoft.com/office/drawing/2014/main" id="{117E1A5F-4E44-495B-9C48-A5314F5BAF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19199"/>
            <a:ext cx="12192001" cy="4733924"/>
          </a:xfrm>
          <a:prstGeom prst="rect">
            <a:avLst/>
          </a:prstGeom>
          <a:gradFill flip="none" rotWithShape="1">
            <a:gsLst>
              <a:gs pos="41000">
                <a:srgbClr val="000000">
                  <a:alpha val="40000"/>
                </a:srgbClr>
              </a:gs>
              <a:gs pos="60000">
                <a:srgbClr val="000000">
                  <a:alpha val="4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8ACB8-AB8F-419F-99E4-A6FDA10D4C51}"/>
              </a:ext>
            </a:extLst>
          </p:cNvPr>
          <p:cNvSpPr>
            <a:spLocks noGrp="1"/>
          </p:cNvSpPr>
          <p:nvPr>
            <p:ph type="title"/>
          </p:nvPr>
        </p:nvSpPr>
        <p:spPr>
          <a:xfrm>
            <a:off x="1792941" y="631459"/>
            <a:ext cx="10224247" cy="1627932"/>
          </a:xfrm>
        </p:spPr>
        <p:txBody>
          <a:bodyPr vert="horz" lIns="91440" tIns="45720" rIns="91440" bIns="45720" rtlCol="0" anchor="b" anchorCtr="0">
            <a:normAutofit/>
          </a:bodyPr>
          <a:lstStyle/>
          <a:p>
            <a:pPr algn="ctr"/>
            <a:r>
              <a:rPr lang="en-US" sz="8000" dirty="0"/>
              <a:t>Research Question</a:t>
            </a:r>
          </a:p>
        </p:txBody>
      </p:sp>
      <p:sp>
        <p:nvSpPr>
          <p:cNvPr id="3" name="Content Placeholder 2">
            <a:extLst>
              <a:ext uri="{FF2B5EF4-FFF2-40B4-BE49-F238E27FC236}">
                <a16:creationId xmlns:a16="http://schemas.microsoft.com/office/drawing/2014/main" id="{0074FB96-0B62-48A0-B33A-7C989ABCA85E}"/>
              </a:ext>
            </a:extLst>
          </p:cNvPr>
          <p:cNvSpPr>
            <a:spLocks noGrp="1"/>
          </p:cNvSpPr>
          <p:nvPr>
            <p:ph idx="1"/>
          </p:nvPr>
        </p:nvSpPr>
        <p:spPr>
          <a:xfrm>
            <a:off x="945776" y="3583772"/>
            <a:ext cx="10668000" cy="1985963"/>
          </a:xfrm>
        </p:spPr>
        <p:txBody>
          <a:bodyPr vert="horz" lIns="91440" tIns="45720" rIns="91440" bIns="45720" rtlCol="0">
            <a:normAutofit/>
          </a:bodyPr>
          <a:lstStyle/>
          <a:p>
            <a:pPr marL="0" indent="0" algn="ctr">
              <a:buNone/>
            </a:pPr>
            <a:r>
              <a:rPr lang="en-US" sz="2400" dirty="0">
                <a:solidFill>
                  <a:srgbClr val="FFFFFF"/>
                </a:solidFill>
              </a:rPr>
              <a:t>The purpose of my research project is to use DeNovo Ligand to design and determine which compounds would have a higher binding affinity and low toxicity potential to target the proteins. The compounds that were determined could be a solution to cure Anaplastic Thyroid Cancer.</a:t>
            </a:r>
          </a:p>
        </p:txBody>
      </p:sp>
    </p:spTree>
    <p:extLst>
      <p:ext uri="{BB962C8B-B14F-4D97-AF65-F5344CB8AC3E}">
        <p14:creationId xmlns:p14="http://schemas.microsoft.com/office/powerpoint/2010/main" val="414341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2E5DF58-5CFD-4D62-AC3A-9EA04E1AF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dels if molecules in science classroom">
            <a:extLst>
              <a:ext uri="{FF2B5EF4-FFF2-40B4-BE49-F238E27FC236}">
                <a16:creationId xmlns:a16="http://schemas.microsoft.com/office/drawing/2014/main" id="{582CC173-A2F0-4F81-94FB-5436F84C8113}"/>
              </a:ext>
            </a:extLst>
          </p:cNvPr>
          <p:cNvPicPr>
            <a:picLocks noChangeAspect="1"/>
          </p:cNvPicPr>
          <p:nvPr/>
        </p:nvPicPr>
        <p:blipFill rotWithShape="1">
          <a:blip r:embed="rId3"/>
          <a:srcRect t="15730"/>
          <a:stretch/>
        </p:blipFill>
        <p:spPr>
          <a:xfrm>
            <a:off x="21" y="11"/>
            <a:ext cx="12191979" cy="6857989"/>
          </a:xfrm>
          <a:prstGeom prst="rect">
            <a:avLst/>
          </a:prstGeom>
        </p:spPr>
      </p:pic>
      <p:sp useBgFill="1">
        <p:nvSpPr>
          <p:cNvPr id="50" name="Freeform: Shape 49">
            <a:extLst>
              <a:ext uri="{FF2B5EF4-FFF2-40B4-BE49-F238E27FC236}">
                <a16:creationId xmlns:a16="http://schemas.microsoft.com/office/drawing/2014/main" id="{8064D39A-E0A4-461B-A8D2-9C3AE870C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9" y="1498601"/>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B8CF29D-C08E-48B2-936F-2730D08B6B88}"/>
              </a:ext>
            </a:extLst>
          </p:cNvPr>
          <p:cNvSpPr>
            <a:spLocks noGrp="1"/>
          </p:cNvSpPr>
          <p:nvPr>
            <p:ph type="title"/>
          </p:nvPr>
        </p:nvSpPr>
        <p:spPr>
          <a:xfrm>
            <a:off x="900720" y="439648"/>
            <a:ext cx="3057805" cy="814293"/>
          </a:xfrm>
          <a:solidFill>
            <a:schemeClr val="bg1"/>
          </a:solidFill>
          <a:ln w="76200">
            <a:solidFill>
              <a:schemeClr val="tx1"/>
            </a:solidFill>
          </a:ln>
        </p:spPr>
        <p:txBody>
          <a:bodyPr vert="horz" lIns="91440" tIns="45720" rIns="91440" bIns="45720" rtlCol="0" anchor="b" anchorCtr="0">
            <a:normAutofit/>
          </a:bodyPr>
          <a:lstStyle/>
          <a:p>
            <a:r>
              <a:rPr lang="en-US" sz="4800" dirty="0"/>
              <a:t>Methods</a:t>
            </a:r>
          </a:p>
        </p:txBody>
      </p:sp>
      <p:sp>
        <p:nvSpPr>
          <p:cNvPr id="3" name="Content Placeholder 2">
            <a:extLst>
              <a:ext uri="{FF2B5EF4-FFF2-40B4-BE49-F238E27FC236}">
                <a16:creationId xmlns:a16="http://schemas.microsoft.com/office/drawing/2014/main" id="{8DC20C10-53E1-4932-83FC-B999DAB4DBC8}"/>
              </a:ext>
            </a:extLst>
          </p:cNvPr>
          <p:cNvSpPr>
            <a:spLocks noGrp="1"/>
          </p:cNvSpPr>
          <p:nvPr>
            <p:ph idx="1"/>
          </p:nvPr>
        </p:nvSpPr>
        <p:spPr>
          <a:xfrm>
            <a:off x="900720" y="1498601"/>
            <a:ext cx="5113712" cy="4323975"/>
          </a:xfrm>
        </p:spPr>
        <p:txBody>
          <a:bodyPr vert="horz" lIns="91440" tIns="45720" rIns="91440" bIns="45720" rtlCol="0">
            <a:normAutofit fontScale="85000" lnSpcReduction="20000"/>
          </a:bodyPr>
          <a:lstStyle/>
          <a:p>
            <a:pPr marL="457200" indent="-457200">
              <a:buFont typeface="+mj-lt"/>
              <a:buAutoNum type="arabicPeriod"/>
            </a:pPr>
            <a:r>
              <a:rPr lang="en-US" sz="2600" dirty="0"/>
              <a:t>Use DeNovo Drug Design to run my ligand 11 times</a:t>
            </a:r>
          </a:p>
          <a:p>
            <a:pPr marL="457200" indent="-457200">
              <a:buFont typeface="+mj-lt"/>
              <a:buAutoNum type="arabicPeriod"/>
            </a:pPr>
            <a:r>
              <a:rPr lang="en-US" sz="2600" dirty="0"/>
              <a:t>Estimate the Kd Values of each ligand using AutoDock Vina and X-Score</a:t>
            </a:r>
          </a:p>
          <a:p>
            <a:pPr marL="457200" indent="-457200">
              <a:buFont typeface="+mj-lt"/>
              <a:buAutoNum type="arabicPeriod"/>
            </a:pPr>
            <a:r>
              <a:rPr lang="en-US" sz="2600" dirty="0"/>
              <a:t>Using ADMET to Predict if my compounds were absorbed across the human intestine and likely carcinogenic.</a:t>
            </a:r>
          </a:p>
          <a:p>
            <a:pPr marL="457200" indent="-457200">
              <a:buFont typeface="+mj-lt"/>
              <a:buAutoNum type="arabicPeriod"/>
            </a:pPr>
            <a:r>
              <a:rPr lang="en-US" sz="2600" dirty="0"/>
              <a:t>In ADMET, upload file having all compounds and determining which were the “successful compounds” </a:t>
            </a:r>
          </a:p>
          <a:p>
            <a:pPr marL="457200" indent="-457200">
              <a:buFont typeface="+mj-lt"/>
              <a:buAutoNum type="arabicPeriod"/>
            </a:pPr>
            <a:r>
              <a:rPr lang="en-US" sz="2600" dirty="0"/>
              <a:t>Making 2D images of the compounds </a:t>
            </a:r>
          </a:p>
          <a:p>
            <a:pPr marL="457200" indent="-457200">
              <a:buFont typeface="+mj-lt"/>
              <a:buAutoNum type="arabicPeriod"/>
            </a:pPr>
            <a:r>
              <a:rPr lang="en-US" sz="2600" dirty="0"/>
              <a:t>Using Protein Plus to make 3D images of the designed ligands bounded to the protein target</a:t>
            </a:r>
          </a:p>
          <a:p>
            <a:pPr marL="457200" indent="-457200">
              <a:buFont typeface="+mj-lt"/>
              <a:buAutoNum type="arabicPeriod"/>
            </a:pPr>
            <a:endParaRPr lang="en-US" sz="900" dirty="0"/>
          </a:p>
          <a:p>
            <a:pPr marL="457200" indent="-457200">
              <a:buFont typeface="+mj-lt"/>
              <a:buAutoNum type="arabicPeriod"/>
            </a:pPr>
            <a:endParaRPr lang="en-US" sz="900" dirty="0"/>
          </a:p>
          <a:p>
            <a:pPr marL="457200" indent="-457200">
              <a:buFont typeface="+mj-lt"/>
              <a:buAutoNum type="arabicPeriod"/>
            </a:pPr>
            <a:endParaRPr lang="en-US" sz="900" dirty="0"/>
          </a:p>
        </p:txBody>
      </p:sp>
    </p:spTree>
    <p:extLst>
      <p:ext uri="{BB962C8B-B14F-4D97-AF65-F5344CB8AC3E}">
        <p14:creationId xmlns:p14="http://schemas.microsoft.com/office/powerpoint/2010/main" val="129639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Light bulb on yellow background with sketched light beams and cord">
            <a:extLst>
              <a:ext uri="{FF2B5EF4-FFF2-40B4-BE49-F238E27FC236}">
                <a16:creationId xmlns:a16="http://schemas.microsoft.com/office/drawing/2014/main" id="{31DD6511-41E4-4C74-A1A7-BBA53353A2FF}"/>
              </a:ext>
            </a:extLst>
          </p:cNvPr>
          <p:cNvPicPr>
            <a:picLocks noGrp="1" noChangeAspect="1"/>
          </p:cNvPicPr>
          <p:nvPr>
            <p:ph idx="1"/>
          </p:nvPr>
        </p:nvPicPr>
        <p:blipFill rotWithShape="1">
          <a:blip r:embed="rId2"/>
          <a:srcRect t="8532" r="1" b="1"/>
          <a:stretch/>
        </p:blipFill>
        <p:spPr>
          <a:xfrm>
            <a:off x="565" y="11"/>
            <a:ext cx="12191435" cy="6857989"/>
          </a:xfrm>
          <a:prstGeom prst="rect">
            <a:avLst/>
          </a:prstGeom>
        </p:spPr>
      </p:pic>
      <p:sp>
        <p:nvSpPr>
          <p:cNvPr id="18" name="Rectangle 17">
            <a:extLst>
              <a:ext uri="{FF2B5EF4-FFF2-40B4-BE49-F238E27FC236}">
                <a16:creationId xmlns:a16="http://schemas.microsoft.com/office/drawing/2014/main" id="{4D4E4291-AA4B-4CDD-87FB-9EF7ADE826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10075" y="-923925"/>
            <a:ext cx="6858000" cy="8705850"/>
          </a:xfrm>
          <a:prstGeom prst="rect">
            <a:avLst/>
          </a:prstGeom>
          <a:gradFill>
            <a:gsLst>
              <a:gs pos="100000">
                <a:srgbClr val="000000">
                  <a:alpha val="0"/>
                </a:srgbClr>
              </a:gs>
              <a:gs pos="27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B1950A-0D26-4C43-96E5-9C3741330FBC}"/>
              </a:ext>
            </a:extLst>
          </p:cNvPr>
          <p:cNvSpPr>
            <a:spLocks noGrp="1"/>
          </p:cNvSpPr>
          <p:nvPr>
            <p:ph type="title"/>
          </p:nvPr>
        </p:nvSpPr>
        <p:spPr>
          <a:xfrm>
            <a:off x="363071" y="107576"/>
            <a:ext cx="3765176" cy="1253499"/>
          </a:xfrm>
        </p:spPr>
        <p:txBody>
          <a:bodyPr vert="horz" lIns="91440" tIns="45720" rIns="91440" bIns="45720" rtlCol="0" anchor="ctr" anchorCtr="0">
            <a:normAutofit/>
          </a:bodyPr>
          <a:lstStyle/>
          <a:p>
            <a:pPr algn="r"/>
            <a:r>
              <a:rPr lang="en-US" sz="8000" dirty="0">
                <a:solidFill>
                  <a:srgbClr val="FFFFFF"/>
                </a:solidFill>
              </a:rPr>
              <a:t>Results</a:t>
            </a:r>
          </a:p>
        </p:txBody>
      </p:sp>
      <p:graphicFrame>
        <p:nvGraphicFramePr>
          <p:cNvPr id="14" name="Table 7">
            <a:extLst>
              <a:ext uri="{FF2B5EF4-FFF2-40B4-BE49-F238E27FC236}">
                <a16:creationId xmlns:a16="http://schemas.microsoft.com/office/drawing/2014/main" id="{1283CBBD-DE7C-4374-9AA0-A81D69F17A24}"/>
              </a:ext>
            </a:extLst>
          </p:cNvPr>
          <p:cNvGraphicFramePr>
            <a:graphicFrameLocks/>
          </p:cNvGraphicFramePr>
          <p:nvPr>
            <p:extLst>
              <p:ext uri="{D42A27DB-BD31-4B8C-83A1-F6EECF244321}">
                <p14:modId xmlns:p14="http://schemas.microsoft.com/office/powerpoint/2010/main" val="154702203"/>
              </p:ext>
            </p:extLst>
          </p:nvPr>
        </p:nvGraphicFramePr>
        <p:xfrm>
          <a:off x="0" y="2017059"/>
          <a:ext cx="6239436" cy="4840932"/>
        </p:xfrm>
        <a:graphic>
          <a:graphicData uri="http://schemas.openxmlformats.org/drawingml/2006/table">
            <a:tbl>
              <a:tblPr firstRow="1" bandRow="1">
                <a:tableStyleId>{2A488322-F2BA-4B5B-9748-0D474271808F}</a:tableStyleId>
              </a:tblPr>
              <a:tblGrid>
                <a:gridCol w="3119718">
                  <a:extLst>
                    <a:ext uri="{9D8B030D-6E8A-4147-A177-3AD203B41FA5}">
                      <a16:colId xmlns:a16="http://schemas.microsoft.com/office/drawing/2014/main" val="1171571300"/>
                    </a:ext>
                  </a:extLst>
                </a:gridCol>
                <a:gridCol w="3119718">
                  <a:extLst>
                    <a:ext uri="{9D8B030D-6E8A-4147-A177-3AD203B41FA5}">
                      <a16:colId xmlns:a16="http://schemas.microsoft.com/office/drawing/2014/main" val="2595822506"/>
                    </a:ext>
                  </a:extLst>
                </a:gridCol>
              </a:tblGrid>
              <a:tr h="403411">
                <a:tc>
                  <a:txBody>
                    <a:bodyPr/>
                    <a:lstStyle/>
                    <a:p>
                      <a:r>
                        <a:rPr lang="en-US" dirty="0"/>
                        <a:t>Runs</a:t>
                      </a:r>
                    </a:p>
                  </a:txBody>
                  <a:tcPr/>
                </a:tc>
                <a:tc>
                  <a:txBody>
                    <a:bodyPr/>
                    <a:lstStyle/>
                    <a:p>
                      <a:r>
                        <a:rPr lang="en-US" dirty="0"/>
                        <a:t>Affinity(nm)</a:t>
                      </a:r>
                    </a:p>
                  </a:txBody>
                  <a:tcPr/>
                </a:tc>
                <a:extLst>
                  <a:ext uri="{0D108BD9-81ED-4DB2-BD59-A6C34878D82A}">
                    <a16:rowId xmlns:a16="http://schemas.microsoft.com/office/drawing/2014/main" val="848450297"/>
                  </a:ext>
                </a:extLst>
              </a:tr>
              <a:tr h="403411">
                <a:tc>
                  <a:txBody>
                    <a:bodyPr/>
                    <a:lstStyle/>
                    <a:p>
                      <a:r>
                        <a:rPr lang="en-US" dirty="0"/>
                        <a:t>Run1</a:t>
                      </a:r>
                    </a:p>
                  </a:txBody>
                  <a:tcPr/>
                </a:tc>
                <a:tc>
                  <a:txBody>
                    <a:bodyPr/>
                    <a:lstStyle/>
                    <a:p>
                      <a:r>
                        <a:rPr lang="en-US" dirty="0"/>
                        <a:t>2870nM</a:t>
                      </a:r>
                    </a:p>
                  </a:txBody>
                  <a:tcPr/>
                </a:tc>
                <a:extLst>
                  <a:ext uri="{0D108BD9-81ED-4DB2-BD59-A6C34878D82A}">
                    <a16:rowId xmlns:a16="http://schemas.microsoft.com/office/drawing/2014/main" val="43722545"/>
                  </a:ext>
                </a:extLst>
              </a:tr>
              <a:tr h="403411">
                <a:tc>
                  <a:txBody>
                    <a:bodyPr/>
                    <a:lstStyle/>
                    <a:p>
                      <a:r>
                        <a:rPr lang="en-US" sz="1800" kern="1200" dirty="0">
                          <a:solidFill>
                            <a:schemeClr val="dk1"/>
                          </a:solidFill>
                          <a:effectLst/>
                          <a:latin typeface="+mn-lt"/>
                          <a:ea typeface="+mn-ea"/>
                          <a:cs typeface="+mn-cs"/>
                        </a:rPr>
                        <a:t>run2</a:t>
                      </a:r>
                      <a:endParaRPr lang="en-US" dirty="0"/>
                    </a:p>
                  </a:txBody>
                  <a:tcPr/>
                </a:tc>
                <a:tc>
                  <a:txBody>
                    <a:bodyPr/>
                    <a:lstStyle/>
                    <a:p>
                      <a:r>
                        <a:rPr lang="en-US" dirty="0"/>
                        <a:t>780nM</a:t>
                      </a:r>
                    </a:p>
                  </a:txBody>
                  <a:tcPr/>
                </a:tc>
                <a:extLst>
                  <a:ext uri="{0D108BD9-81ED-4DB2-BD59-A6C34878D82A}">
                    <a16:rowId xmlns:a16="http://schemas.microsoft.com/office/drawing/2014/main" val="1938794037"/>
                  </a:ext>
                </a:extLst>
              </a:tr>
              <a:tr h="403411">
                <a:tc>
                  <a:txBody>
                    <a:bodyPr/>
                    <a:lstStyle/>
                    <a:p>
                      <a:r>
                        <a:rPr lang="en-US" dirty="0"/>
                        <a:t>Run3</a:t>
                      </a:r>
                    </a:p>
                  </a:txBody>
                  <a:tcPr/>
                </a:tc>
                <a:tc>
                  <a:txBody>
                    <a:bodyPr/>
                    <a:lstStyle/>
                    <a:p>
                      <a:r>
                        <a:rPr lang="en-US" dirty="0"/>
                        <a:t>160nM</a:t>
                      </a:r>
                    </a:p>
                  </a:txBody>
                  <a:tcPr/>
                </a:tc>
                <a:extLst>
                  <a:ext uri="{0D108BD9-81ED-4DB2-BD59-A6C34878D82A}">
                    <a16:rowId xmlns:a16="http://schemas.microsoft.com/office/drawing/2014/main" val="447715035"/>
                  </a:ext>
                </a:extLst>
              </a:tr>
              <a:tr h="403411">
                <a:tc>
                  <a:txBody>
                    <a:bodyPr/>
                    <a:lstStyle/>
                    <a:p>
                      <a:r>
                        <a:rPr lang="en-US" dirty="0"/>
                        <a:t>Run4</a:t>
                      </a:r>
                    </a:p>
                  </a:txBody>
                  <a:tcPr/>
                </a:tc>
                <a:tc>
                  <a:txBody>
                    <a:bodyPr/>
                    <a:lstStyle/>
                    <a:p>
                      <a:r>
                        <a:rPr lang="en-US" dirty="0"/>
                        <a:t>1360nM</a:t>
                      </a:r>
                    </a:p>
                  </a:txBody>
                  <a:tcPr/>
                </a:tc>
                <a:extLst>
                  <a:ext uri="{0D108BD9-81ED-4DB2-BD59-A6C34878D82A}">
                    <a16:rowId xmlns:a16="http://schemas.microsoft.com/office/drawing/2014/main" val="654570084"/>
                  </a:ext>
                </a:extLst>
              </a:tr>
              <a:tr h="403411">
                <a:tc>
                  <a:txBody>
                    <a:bodyPr/>
                    <a:lstStyle/>
                    <a:p>
                      <a:r>
                        <a:rPr lang="en-US" dirty="0"/>
                        <a:t>Run5</a:t>
                      </a:r>
                    </a:p>
                  </a:txBody>
                  <a:tcPr/>
                </a:tc>
                <a:tc>
                  <a:txBody>
                    <a:bodyPr/>
                    <a:lstStyle/>
                    <a:p>
                      <a:r>
                        <a:rPr lang="en-US" dirty="0"/>
                        <a:t>610nM</a:t>
                      </a:r>
                    </a:p>
                  </a:txBody>
                  <a:tcPr/>
                </a:tc>
                <a:extLst>
                  <a:ext uri="{0D108BD9-81ED-4DB2-BD59-A6C34878D82A}">
                    <a16:rowId xmlns:a16="http://schemas.microsoft.com/office/drawing/2014/main" val="1889474904"/>
                  </a:ext>
                </a:extLst>
              </a:tr>
              <a:tr h="403411">
                <a:tc>
                  <a:txBody>
                    <a:bodyPr/>
                    <a:lstStyle/>
                    <a:p>
                      <a:r>
                        <a:rPr lang="en-US" dirty="0"/>
                        <a:t>Run6</a:t>
                      </a:r>
                    </a:p>
                  </a:txBody>
                  <a:tcPr/>
                </a:tc>
                <a:tc>
                  <a:txBody>
                    <a:bodyPr/>
                    <a:lstStyle/>
                    <a:p>
                      <a:r>
                        <a:rPr lang="en-US" dirty="0"/>
                        <a:t>610nM</a:t>
                      </a:r>
                    </a:p>
                  </a:txBody>
                  <a:tcPr/>
                </a:tc>
                <a:extLst>
                  <a:ext uri="{0D108BD9-81ED-4DB2-BD59-A6C34878D82A}">
                    <a16:rowId xmlns:a16="http://schemas.microsoft.com/office/drawing/2014/main" val="1082542255"/>
                  </a:ext>
                </a:extLst>
              </a:tr>
              <a:tr h="403411">
                <a:tc>
                  <a:txBody>
                    <a:bodyPr/>
                    <a:lstStyle/>
                    <a:p>
                      <a:r>
                        <a:rPr lang="en-US" dirty="0"/>
                        <a:t>Run7</a:t>
                      </a:r>
                    </a:p>
                  </a:txBody>
                  <a:tcPr/>
                </a:tc>
                <a:tc>
                  <a:txBody>
                    <a:bodyPr/>
                    <a:lstStyle/>
                    <a:p>
                      <a:r>
                        <a:rPr lang="en-US" dirty="0"/>
                        <a:t>20nM</a:t>
                      </a:r>
                    </a:p>
                  </a:txBody>
                  <a:tcPr/>
                </a:tc>
                <a:extLst>
                  <a:ext uri="{0D108BD9-81ED-4DB2-BD59-A6C34878D82A}">
                    <a16:rowId xmlns:a16="http://schemas.microsoft.com/office/drawing/2014/main" val="665640315"/>
                  </a:ext>
                </a:extLst>
              </a:tr>
              <a:tr h="403411">
                <a:tc>
                  <a:txBody>
                    <a:bodyPr/>
                    <a:lstStyle/>
                    <a:p>
                      <a:r>
                        <a:rPr lang="en-US" dirty="0"/>
                        <a:t>Run8</a:t>
                      </a:r>
                    </a:p>
                  </a:txBody>
                  <a:tcPr/>
                </a:tc>
                <a:tc>
                  <a:txBody>
                    <a:bodyPr/>
                    <a:lstStyle/>
                    <a:p>
                      <a:r>
                        <a:rPr lang="en-US" dirty="0"/>
                        <a:t>10nM</a:t>
                      </a:r>
                    </a:p>
                  </a:txBody>
                  <a:tcPr/>
                </a:tc>
                <a:extLst>
                  <a:ext uri="{0D108BD9-81ED-4DB2-BD59-A6C34878D82A}">
                    <a16:rowId xmlns:a16="http://schemas.microsoft.com/office/drawing/2014/main" val="1748866137"/>
                  </a:ext>
                </a:extLst>
              </a:tr>
              <a:tr h="403411">
                <a:tc>
                  <a:txBody>
                    <a:bodyPr/>
                    <a:lstStyle/>
                    <a:p>
                      <a:r>
                        <a:rPr lang="en-US" dirty="0"/>
                        <a:t>Run9</a:t>
                      </a:r>
                    </a:p>
                  </a:txBody>
                  <a:tcPr/>
                </a:tc>
                <a:tc>
                  <a:txBody>
                    <a:bodyPr/>
                    <a:lstStyle/>
                    <a:p>
                      <a:r>
                        <a:rPr lang="en-US" dirty="0"/>
                        <a:t>4330nM</a:t>
                      </a:r>
                    </a:p>
                  </a:txBody>
                  <a:tcPr/>
                </a:tc>
                <a:extLst>
                  <a:ext uri="{0D108BD9-81ED-4DB2-BD59-A6C34878D82A}">
                    <a16:rowId xmlns:a16="http://schemas.microsoft.com/office/drawing/2014/main" val="955966170"/>
                  </a:ext>
                </a:extLst>
              </a:tr>
              <a:tr h="403411">
                <a:tc>
                  <a:txBody>
                    <a:bodyPr/>
                    <a:lstStyle/>
                    <a:p>
                      <a:r>
                        <a:rPr lang="en-US" dirty="0"/>
                        <a:t>Run10</a:t>
                      </a:r>
                    </a:p>
                  </a:txBody>
                  <a:tcPr/>
                </a:tc>
                <a:tc>
                  <a:txBody>
                    <a:bodyPr/>
                    <a:lstStyle/>
                    <a:p>
                      <a:r>
                        <a:rPr lang="en-US" dirty="0"/>
                        <a:t>790nM</a:t>
                      </a:r>
                    </a:p>
                  </a:txBody>
                  <a:tcPr/>
                </a:tc>
                <a:extLst>
                  <a:ext uri="{0D108BD9-81ED-4DB2-BD59-A6C34878D82A}">
                    <a16:rowId xmlns:a16="http://schemas.microsoft.com/office/drawing/2014/main" val="3247487457"/>
                  </a:ext>
                </a:extLst>
              </a:tr>
              <a:tr h="403411">
                <a:tc>
                  <a:txBody>
                    <a:bodyPr/>
                    <a:lstStyle/>
                    <a:p>
                      <a:r>
                        <a:rPr lang="en-US" dirty="0"/>
                        <a:t>Run11</a:t>
                      </a:r>
                    </a:p>
                  </a:txBody>
                  <a:tcPr/>
                </a:tc>
                <a:tc>
                  <a:txBody>
                    <a:bodyPr/>
                    <a:lstStyle/>
                    <a:p>
                      <a:r>
                        <a:rPr lang="en-US" dirty="0"/>
                        <a:t>260nM</a:t>
                      </a:r>
                    </a:p>
                  </a:txBody>
                  <a:tcPr/>
                </a:tc>
                <a:extLst>
                  <a:ext uri="{0D108BD9-81ED-4DB2-BD59-A6C34878D82A}">
                    <a16:rowId xmlns:a16="http://schemas.microsoft.com/office/drawing/2014/main" val="776037163"/>
                  </a:ext>
                </a:extLst>
              </a:tr>
            </a:tbl>
          </a:graphicData>
        </a:graphic>
      </p:graphicFrame>
    </p:spTree>
    <p:extLst>
      <p:ext uri="{BB962C8B-B14F-4D97-AF65-F5344CB8AC3E}">
        <p14:creationId xmlns:p14="http://schemas.microsoft.com/office/powerpoint/2010/main" val="1820761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9">
            <a:extLst>
              <a:ext uri="{FF2B5EF4-FFF2-40B4-BE49-F238E27FC236}">
                <a16:creationId xmlns:a16="http://schemas.microsoft.com/office/drawing/2014/main" id="{A9FEAAE4-608F-4DE6-97B4-51573869A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5062873" cy="6858003"/>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824D8CC-6975-4B72-9F65-C88766D3F800}"/>
              </a:ext>
            </a:extLst>
          </p:cNvPr>
          <p:cNvSpPr>
            <a:spLocks noGrp="1"/>
          </p:cNvSpPr>
          <p:nvPr>
            <p:ph type="title"/>
          </p:nvPr>
        </p:nvSpPr>
        <p:spPr>
          <a:xfrm>
            <a:off x="686635" y="1143000"/>
            <a:ext cx="3285045" cy="4572000"/>
          </a:xfrm>
        </p:spPr>
        <p:txBody>
          <a:bodyPr anchor="ctr">
            <a:normAutofit/>
          </a:bodyPr>
          <a:lstStyle/>
          <a:p>
            <a:pPr algn="r"/>
            <a:r>
              <a:rPr lang="en-US" dirty="0"/>
              <a:t>Description of Results</a:t>
            </a:r>
            <a:endParaRPr lang="en-US"/>
          </a:p>
        </p:txBody>
      </p:sp>
      <p:grpSp>
        <p:nvGrpSpPr>
          <p:cNvPr id="17" name="Group 11">
            <a:extLst>
              <a:ext uri="{FF2B5EF4-FFF2-40B4-BE49-F238E27FC236}">
                <a16:creationId xmlns:a16="http://schemas.microsoft.com/office/drawing/2014/main" id="{1C03C1F1-33AC-4C16-AD56-DD6382C369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08320" y="-1"/>
            <a:ext cx="548640" cy="6858001"/>
            <a:chOff x="3697284" y="-1"/>
            <a:chExt cx="884241" cy="6858001"/>
          </a:xfrm>
          <a:effectLst>
            <a:outerShdw blurRad="381000" dist="152400" algn="l" rotWithShape="0">
              <a:prstClr val="black">
                <a:alpha val="10000"/>
              </a:prstClr>
            </a:outerShdw>
          </a:effectLst>
        </p:grpSpPr>
        <p:sp>
          <p:nvSpPr>
            <p:cNvPr id="13" name="Freeform: Shape 12">
              <a:extLst>
                <a:ext uri="{FF2B5EF4-FFF2-40B4-BE49-F238E27FC236}">
                  <a16:creationId xmlns:a16="http://schemas.microsoft.com/office/drawing/2014/main" id="{D66E751B-0173-4DAE-BDFD-D5855E48F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24F58DB-B3B0-4265-8312-823370262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3F8B282C-895F-43D0-BE62-D049400127DE}"/>
              </a:ext>
            </a:extLst>
          </p:cNvPr>
          <p:cNvSpPr>
            <a:spLocks noGrp="1"/>
          </p:cNvSpPr>
          <p:nvPr>
            <p:ph idx="1"/>
          </p:nvPr>
        </p:nvSpPr>
        <p:spPr>
          <a:xfrm>
            <a:off x="5749508" y="874060"/>
            <a:ext cx="5876395" cy="5983940"/>
          </a:xfrm>
        </p:spPr>
        <p:txBody>
          <a:bodyPr anchor="ctr">
            <a:normAutofit lnSpcReduction="10000"/>
          </a:bodyPr>
          <a:lstStyle/>
          <a:p>
            <a:r>
              <a:rPr lang="en-US" dirty="0"/>
              <a:t>8 out of 11 of my ligands were binded with higher affinity to my target protein </a:t>
            </a:r>
          </a:p>
          <a:p>
            <a:r>
              <a:rPr lang="en-US" dirty="0"/>
              <a:t>8 of my ligands had a Kd Value less than 1000nM</a:t>
            </a:r>
          </a:p>
          <a:p>
            <a:r>
              <a:rPr lang="en-US" dirty="0"/>
              <a:t>Run 1, Run 4, and Run 9 were not good binders</a:t>
            </a:r>
          </a:p>
          <a:p>
            <a:r>
              <a:rPr lang="en-US" dirty="0"/>
              <a:t>Ligand 1,2,3,4,6,7,8,10 have a category of 1 for the Human Intestinal Absorption (HIA). </a:t>
            </a:r>
          </a:p>
          <a:p>
            <a:r>
              <a:rPr lang="en-US" dirty="0"/>
              <a:t>All 11 ligands had a category of 0 for Ames Mutagenicity </a:t>
            </a:r>
          </a:p>
          <a:p>
            <a:r>
              <a:rPr lang="en-US" dirty="0"/>
              <a:t>1 for HIA and 0 for Ames mutagenicity are successful compounds and could become a drug</a:t>
            </a:r>
          </a:p>
          <a:p>
            <a:pPr marL="0" indent="0">
              <a:buNone/>
            </a:pPr>
            <a:endParaRPr lang="en-US" dirty="0"/>
          </a:p>
          <a:p>
            <a:endParaRPr lang="en-US" dirty="0"/>
          </a:p>
        </p:txBody>
      </p:sp>
    </p:spTree>
    <p:extLst>
      <p:ext uri="{BB962C8B-B14F-4D97-AF65-F5344CB8AC3E}">
        <p14:creationId xmlns:p14="http://schemas.microsoft.com/office/powerpoint/2010/main" val="1352689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Blurred lights against a blue background">
            <a:extLst>
              <a:ext uri="{FF2B5EF4-FFF2-40B4-BE49-F238E27FC236}">
                <a16:creationId xmlns:a16="http://schemas.microsoft.com/office/drawing/2014/main" id="{F0FA639D-A785-4F50-801F-7B43698FB8CA}"/>
              </a:ext>
            </a:extLst>
          </p:cNvPr>
          <p:cNvPicPr>
            <a:picLocks noChangeAspect="1"/>
          </p:cNvPicPr>
          <p:nvPr/>
        </p:nvPicPr>
        <p:blipFill rotWithShape="1">
          <a:blip r:embed="rId3"/>
          <a:srcRect t="11230" r="1" b="6350"/>
          <a:stretch/>
        </p:blipFill>
        <p:spPr>
          <a:xfrm>
            <a:off x="0" y="-102859"/>
            <a:ext cx="12191435" cy="6857989"/>
          </a:xfrm>
          <a:prstGeom prst="rect">
            <a:avLst/>
          </a:prstGeom>
        </p:spPr>
      </p:pic>
      <p:sp>
        <p:nvSpPr>
          <p:cNvPr id="24" name="Rectangle 23">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D296E1D7-C826-4C14-8FBB-3047E448A376}"/>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2401" y="2701676"/>
            <a:ext cx="3649352" cy="3337639"/>
          </a:xfrm>
          <a:prstGeom prst="rect">
            <a:avLst/>
          </a:prstGeom>
        </p:spPr>
      </p:pic>
      <p:pic>
        <p:nvPicPr>
          <p:cNvPr id="9" name="Picture 8" descr="Diagram&#10;&#10;Description automatically generated">
            <a:extLst>
              <a:ext uri="{FF2B5EF4-FFF2-40B4-BE49-F238E27FC236}">
                <a16:creationId xmlns:a16="http://schemas.microsoft.com/office/drawing/2014/main" id="{3EC29436-8AF7-4180-B70A-BF1667B3F8DA}"/>
              </a:ext>
            </a:extLst>
          </p:cNvPr>
          <p:cNvPicPr>
            <a:picLocks noChangeAspect="1"/>
          </p:cNvPicPr>
          <p:nvPr/>
        </p:nvPicPr>
        <p:blipFill>
          <a:blip r:embed="rId5"/>
          <a:stretch>
            <a:fillRect/>
          </a:stretch>
        </p:blipFill>
        <p:spPr>
          <a:xfrm>
            <a:off x="3837284" y="1126626"/>
            <a:ext cx="4018727" cy="2919492"/>
          </a:xfrm>
          <a:prstGeom prst="rect">
            <a:avLst/>
          </a:prstGeom>
        </p:spPr>
      </p:pic>
      <p:pic>
        <p:nvPicPr>
          <p:cNvPr id="17" name="Picture 16" descr="Diagram&#10;&#10;Description automatically generated">
            <a:extLst>
              <a:ext uri="{FF2B5EF4-FFF2-40B4-BE49-F238E27FC236}">
                <a16:creationId xmlns:a16="http://schemas.microsoft.com/office/drawing/2014/main" id="{2A991651-30F3-4231-A92A-A26590BF603A}"/>
              </a:ext>
            </a:extLst>
          </p:cNvPr>
          <p:cNvPicPr>
            <a:picLocks noChangeAspect="1"/>
          </p:cNvPicPr>
          <p:nvPr/>
        </p:nvPicPr>
        <p:blipFill>
          <a:blip r:embed="rId6"/>
          <a:stretch>
            <a:fillRect/>
          </a:stretch>
        </p:blipFill>
        <p:spPr>
          <a:xfrm>
            <a:off x="7920582" y="3510231"/>
            <a:ext cx="4256558" cy="2890082"/>
          </a:xfrm>
          <a:prstGeom prst="rect">
            <a:avLst/>
          </a:prstGeom>
        </p:spPr>
      </p:pic>
      <p:sp>
        <p:nvSpPr>
          <p:cNvPr id="19" name="TextBox 18">
            <a:extLst>
              <a:ext uri="{FF2B5EF4-FFF2-40B4-BE49-F238E27FC236}">
                <a16:creationId xmlns:a16="http://schemas.microsoft.com/office/drawing/2014/main" id="{E3E1AE00-1B42-4F48-B743-DA90BF8370B7}"/>
              </a:ext>
            </a:extLst>
          </p:cNvPr>
          <p:cNvSpPr txBox="1"/>
          <p:nvPr/>
        </p:nvSpPr>
        <p:spPr>
          <a:xfrm>
            <a:off x="9096740" y="6355013"/>
            <a:ext cx="1855102" cy="523220"/>
          </a:xfrm>
          <a:prstGeom prst="rect">
            <a:avLst/>
          </a:prstGeom>
          <a:noFill/>
        </p:spPr>
        <p:txBody>
          <a:bodyPr wrap="square" rtlCol="0">
            <a:spAutoFit/>
          </a:bodyPr>
          <a:lstStyle/>
          <a:p>
            <a:r>
              <a:rPr lang="en-US" sz="2800" b="1" dirty="0"/>
              <a:t>Ligand 3</a:t>
            </a:r>
          </a:p>
        </p:txBody>
      </p:sp>
      <p:pic>
        <p:nvPicPr>
          <p:cNvPr id="21" name="Picture 20" descr="Diagram&#10;&#10;Description automatically generated">
            <a:extLst>
              <a:ext uri="{FF2B5EF4-FFF2-40B4-BE49-F238E27FC236}">
                <a16:creationId xmlns:a16="http://schemas.microsoft.com/office/drawing/2014/main" id="{0ECABD39-1638-47D8-AB0A-CB839909A42C}"/>
              </a:ext>
            </a:extLst>
          </p:cNvPr>
          <p:cNvPicPr>
            <a:picLocks noChangeAspect="1"/>
          </p:cNvPicPr>
          <p:nvPr/>
        </p:nvPicPr>
        <p:blipFill>
          <a:blip r:embed="rId7"/>
          <a:stretch>
            <a:fillRect/>
          </a:stretch>
        </p:blipFill>
        <p:spPr>
          <a:xfrm>
            <a:off x="8093472" y="36730"/>
            <a:ext cx="4083668" cy="2965682"/>
          </a:xfrm>
          <a:prstGeom prst="rect">
            <a:avLst/>
          </a:prstGeom>
        </p:spPr>
      </p:pic>
      <p:sp>
        <p:nvSpPr>
          <p:cNvPr id="23" name="TextBox 22">
            <a:extLst>
              <a:ext uri="{FF2B5EF4-FFF2-40B4-BE49-F238E27FC236}">
                <a16:creationId xmlns:a16="http://schemas.microsoft.com/office/drawing/2014/main" id="{FAA78B76-5D73-424B-B5DC-6917E121E296}"/>
              </a:ext>
            </a:extLst>
          </p:cNvPr>
          <p:cNvSpPr txBox="1"/>
          <p:nvPr/>
        </p:nvSpPr>
        <p:spPr>
          <a:xfrm>
            <a:off x="9342298" y="2905780"/>
            <a:ext cx="1586016" cy="523220"/>
          </a:xfrm>
          <a:prstGeom prst="rect">
            <a:avLst/>
          </a:prstGeom>
          <a:noFill/>
        </p:spPr>
        <p:txBody>
          <a:bodyPr wrap="square" rtlCol="0">
            <a:spAutoFit/>
          </a:bodyPr>
          <a:lstStyle/>
          <a:p>
            <a:r>
              <a:rPr lang="en-US" sz="2800" b="1" dirty="0"/>
              <a:t>Ligand 4</a:t>
            </a:r>
          </a:p>
        </p:txBody>
      </p:sp>
      <p:sp>
        <p:nvSpPr>
          <p:cNvPr id="11" name="TextBox 10">
            <a:extLst>
              <a:ext uri="{FF2B5EF4-FFF2-40B4-BE49-F238E27FC236}">
                <a16:creationId xmlns:a16="http://schemas.microsoft.com/office/drawing/2014/main" id="{8BE6700A-008C-47A7-BA3E-747A00C1FE6D}"/>
              </a:ext>
            </a:extLst>
          </p:cNvPr>
          <p:cNvSpPr txBox="1"/>
          <p:nvPr/>
        </p:nvSpPr>
        <p:spPr>
          <a:xfrm>
            <a:off x="4964874" y="4046118"/>
            <a:ext cx="1717186" cy="954107"/>
          </a:xfrm>
          <a:prstGeom prst="rect">
            <a:avLst/>
          </a:prstGeom>
          <a:noFill/>
        </p:spPr>
        <p:txBody>
          <a:bodyPr wrap="square" rtlCol="0">
            <a:spAutoFit/>
          </a:bodyPr>
          <a:lstStyle/>
          <a:p>
            <a:r>
              <a:rPr lang="en-US" sz="2800" b="1" dirty="0"/>
              <a:t>Ligand 2</a:t>
            </a:r>
          </a:p>
          <a:p>
            <a:endParaRPr lang="en-US" sz="2800" b="1" dirty="0"/>
          </a:p>
        </p:txBody>
      </p:sp>
      <p:sp>
        <p:nvSpPr>
          <p:cNvPr id="27" name="Title 26">
            <a:extLst>
              <a:ext uri="{FF2B5EF4-FFF2-40B4-BE49-F238E27FC236}">
                <a16:creationId xmlns:a16="http://schemas.microsoft.com/office/drawing/2014/main" id="{0C1B38F5-595E-4024-AE7D-9DC716CA8EAD}"/>
              </a:ext>
            </a:extLst>
          </p:cNvPr>
          <p:cNvSpPr>
            <a:spLocks noGrp="1"/>
          </p:cNvSpPr>
          <p:nvPr>
            <p:ph type="title"/>
          </p:nvPr>
        </p:nvSpPr>
        <p:spPr>
          <a:xfrm>
            <a:off x="75726" y="93898"/>
            <a:ext cx="9144000" cy="1263649"/>
          </a:xfrm>
        </p:spPr>
        <p:txBody>
          <a:bodyPr/>
          <a:lstStyle/>
          <a:p>
            <a:r>
              <a:rPr lang="en-US" sz="4400" dirty="0">
                <a:solidFill>
                  <a:srgbClr val="FFFFFF"/>
                </a:solidFill>
              </a:rPr>
              <a:t>Images of Ligands Part 1</a:t>
            </a:r>
            <a:endParaRPr lang="en-US" dirty="0"/>
          </a:p>
        </p:txBody>
      </p:sp>
      <p:sp>
        <p:nvSpPr>
          <p:cNvPr id="6" name="TextBox 5">
            <a:extLst>
              <a:ext uri="{FF2B5EF4-FFF2-40B4-BE49-F238E27FC236}">
                <a16:creationId xmlns:a16="http://schemas.microsoft.com/office/drawing/2014/main" id="{CF8D0461-6F02-45AB-BFD4-21DAFF131606}"/>
              </a:ext>
            </a:extLst>
          </p:cNvPr>
          <p:cNvSpPr txBox="1"/>
          <p:nvPr/>
        </p:nvSpPr>
        <p:spPr>
          <a:xfrm>
            <a:off x="304101" y="5959117"/>
            <a:ext cx="3397652" cy="523220"/>
          </a:xfrm>
          <a:prstGeom prst="rect">
            <a:avLst/>
          </a:prstGeom>
          <a:noFill/>
          <a:ln>
            <a:noFill/>
          </a:ln>
        </p:spPr>
        <p:txBody>
          <a:bodyPr wrap="square" rtlCol="0">
            <a:spAutoFit/>
          </a:bodyPr>
          <a:lstStyle/>
          <a:p>
            <a:r>
              <a:rPr lang="en-US" sz="2800" b="1" dirty="0"/>
              <a:t>Ligand 1</a:t>
            </a:r>
          </a:p>
        </p:txBody>
      </p:sp>
    </p:spTree>
    <p:extLst>
      <p:ext uri="{BB962C8B-B14F-4D97-AF65-F5344CB8AC3E}">
        <p14:creationId xmlns:p14="http://schemas.microsoft.com/office/powerpoint/2010/main" val="524251358"/>
      </p:ext>
    </p:extLst>
  </p:cSld>
  <p:clrMapOvr>
    <a:masterClrMapping/>
  </p:clrMapOvr>
</p:sld>
</file>

<file path=ppt/theme/theme1.xml><?xml version="1.0" encoding="utf-8"?>
<a:theme xmlns:a="http://schemas.openxmlformats.org/drawingml/2006/main" name="TornVTI">
  <a:themeElements>
    <a:clrScheme name="AnalogousFromDarkSeedLeftStep">
      <a:dk1>
        <a:srgbClr val="000000"/>
      </a:dk1>
      <a:lt1>
        <a:srgbClr val="FFFFFF"/>
      </a:lt1>
      <a:dk2>
        <a:srgbClr val="1B1D31"/>
      </a:dk2>
      <a:lt2>
        <a:srgbClr val="F0F3F2"/>
      </a:lt2>
      <a:accent1>
        <a:srgbClr val="C34D81"/>
      </a:accent1>
      <a:accent2>
        <a:srgbClr val="B13BA1"/>
      </a:accent2>
      <a:accent3>
        <a:srgbClr val="A24DC3"/>
      </a:accent3>
      <a:accent4>
        <a:srgbClr val="5F3BB1"/>
      </a:accent4>
      <a:accent5>
        <a:srgbClr val="4D5AC3"/>
      </a:accent5>
      <a:accent6>
        <a:srgbClr val="3B79B1"/>
      </a:accent6>
      <a:hlink>
        <a:srgbClr val="625CC8"/>
      </a:hlink>
      <a:folHlink>
        <a:srgbClr val="7F7F7F"/>
      </a:folHlink>
    </a:clrScheme>
    <a:fontScheme name="Torn">
      <a:majorFont>
        <a:latin typeface="Impact"/>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1846</TotalTime>
  <Words>877</Words>
  <Application>Microsoft Office PowerPoint</Application>
  <PresentationFormat>Widescreen</PresentationFormat>
  <Paragraphs>115</Paragraphs>
  <Slides>18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Arial Nova Cond</vt:lpstr>
      <vt:lpstr>Calibri</vt:lpstr>
      <vt:lpstr>Impact</vt:lpstr>
      <vt:lpstr>TornVTI</vt:lpstr>
      <vt:lpstr>Using De Novo Ligand to Discover Protein Inhibitors to Treat Anaplastic Thyroid Cancer</vt:lpstr>
      <vt:lpstr>Anaplastic Thyroid Cancer</vt:lpstr>
      <vt:lpstr>PowerPoint Presentation</vt:lpstr>
      <vt:lpstr>PowerPoint Presentation</vt:lpstr>
      <vt:lpstr>Research Question</vt:lpstr>
      <vt:lpstr>Methods</vt:lpstr>
      <vt:lpstr>Results</vt:lpstr>
      <vt:lpstr>Description of Results</vt:lpstr>
      <vt:lpstr>Images of Ligands Part 1</vt:lpstr>
      <vt:lpstr>Images of Ligands Part 2</vt:lpstr>
      <vt:lpstr>Ligand 2 bound to the receptor</vt:lpstr>
      <vt:lpstr>Ligand 3 bound to the receptor</vt:lpstr>
      <vt:lpstr>Ligand 6 bound to the receptor</vt:lpstr>
      <vt:lpstr>Ligand 7 bound to the receptor</vt:lpstr>
      <vt:lpstr>Ligand 8 bound to the receptor</vt:lpstr>
      <vt:lpstr>Ligand 10 bound to the receptor</vt:lpstr>
      <vt:lpstr>Conclusion</vt:lpstr>
      <vt:lpstr>Work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De Novo Ligand to Discover Protein Inhibitors to Treat Anaplastic Thyroid Cancer</dc:title>
  <dc:creator>shahd ismail</dc:creator>
  <cp:lastModifiedBy>shahd ismail</cp:lastModifiedBy>
  <cp:revision>25</cp:revision>
  <dcterms:created xsi:type="dcterms:W3CDTF">2021-06-03T19:11:39Z</dcterms:created>
  <dcterms:modified xsi:type="dcterms:W3CDTF">2021-06-07T21:18:27Z</dcterms:modified>
</cp:coreProperties>
</file>